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0" r:id="rId2"/>
    <p:sldId id="261" r:id="rId3"/>
    <p:sldId id="272" r:id="rId4"/>
    <p:sldId id="273" r:id="rId5"/>
    <p:sldId id="280" r:id="rId6"/>
    <p:sldId id="281" r:id="rId7"/>
    <p:sldId id="290" r:id="rId8"/>
    <p:sldId id="291" r:id="rId9"/>
    <p:sldId id="300" r:id="rId10"/>
    <p:sldId id="301" r:id="rId11"/>
    <p:sldId id="306" r:id="rId12"/>
    <p:sldId id="307" r:id="rId13"/>
    <p:sldId id="314" r:id="rId14"/>
    <p:sldId id="315" r:id="rId15"/>
  </p:sldIdLst>
  <p:sldSz cx="7556500" cy="106934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89" d="100"/>
          <a:sy n="89" d="100"/>
        </p:scale>
        <p:origin x="605" y="-362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2D0E2872-2D6A-48C2-A385-20D8B2C876BA}" type="datetimeFigureOut">
              <a:rPr lang="en-AU" smtClean="0"/>
              <a:t>7/03/2022</a:t>
            </a:fld>
            <a:endParaRPr lang="en-AU"/>
          </a:p>
        </p:txBody>
      </p:sp>
      <p:sp>
        <p:nvSpPr>
          <p:cNvPr id="4" name="Slide Image Placeholder 3"/>
          <p:cNvSpPr>
            <a:spLocks noGrp="1" noRot="1" noChangeAspect="1"/>
          </p:cNvSpPr>
          <p:nvPr>
            <p:ph type="sldImg" idx="2"/>
          </p:nvPr>
        </p:nvSpPr>
        <p:spPr>
          <a:xfrm>
            <a:off x="2243138" y="1243013"/>
            <a:ext cx="2371725"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1990FA95-B6E7-48CB-A153-FFEDFA97FF79}" type="slidenum">
              <a:rPr lang="en-AU" smtClean="0"/>
              <a:t>‹#›</a:t>
            </a:fld>
            <a:endParaRPr lang="en-AU"/>
          </a:p>
        </p:txBody>
      </p:sp>
    </p:spTree>
    <p:extLst>
      <p:ext uri="{BB962C8B-B14F-4D97-AF65-F5344CB8AC3E}">
        <p14:creationId xmlns:p14="http://schemas.microsoft.com/office/powerpoint/2010/main" val="402318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90FA95-B6E7-48CB-A153-FFEDFA97FF79}" type="slidenum">
              <a:rPr lang="en-AU" smtClean="0"/>
              <a:t>12</a:t>
            </a:fld>
            <a:endParaRPr lang="en-AU"/>
          </a:p>
        </p:txBody>
      </p:sp>
    </p:spTree>
    <p:extLst>
      <p:ext uri="{BB962C8B-B14F-4D97-AF65-F5344CB8AC3E}">
        <p14:creationId xmlns:p14="http://schemas.microsoft.com/office/powerpoint/2010/main" val="224573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00000"/>
                </a:solidFill>
                <a:latin typeface="Museo-300"/>
                <a:cs typeface="Museo-300"/>
              </a:defRPr>
            </a:lvl1pPr>
          </a:lstStyle>
          <a:p>
            <a:endParaRPr/>
          </a:p>
        </p:txBody>
      </p:sp>
      <p:sp>
        <p:nvSpPr>
          <p:cNvPr id="3" name="Holder 3"/>
          <p:cNvSpPr>
            <a:spLocks noGrp="1"/>
          </p:cNvSpPr>
          <p:nvPr>
            <p:ph type="body" idx="1"/>
          </p:nvPr>
        </p:nvSpPr>
        <p:spPr/>
        <p:txBody>
          <a:bodyPr lIns="0" tIns="0" rIns="0" bIns="0"/>
          <a:lstStyle>
            <a:lvl1pPr>
              <a:defRPr sz="1100" b="1" i="0">
                <a:solidFill>
                  <a:schemeClr val="tx1"/>
                </a:solidFill>
                <a:latin typeface="MyriadPro-Semibold"/>
                <a:cs typeface="MyriadPro-Semi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00000"/>
                </a:solidFill>
                <a:latin typeface="Museo-300"/>
                <a:cs typeface="Museo-300"/>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00000"/>
                </a:solidFill>
                <a:latin typeface="Museo-300"/>
                <a:cs typeface="Museo-30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26287" y="893826"/>
            <a:ext cx="3110275" cy="453390"/>
          </a:xfrm>
          <a:prstGeom prst="rect">
            <a:avLst/>
          </a:prstGeom>
        </p:spPr>
        <p:txBody>
          <a:bodyPr wrap="square" lIns="0" tIns="0" rIns="0" bIns="0">
            <a:spAutoFit/>
          </a:bodyPr>
          <a:lstStyle>
            <a:lvl1pPr>
              <a:defRPr sz="2800" b="0" i="0">
                <a:solidFill>
                  <a:srgbClr val="C00000"/>
                </a:solidFill>
                <a:latin typeface="Museo-300"/>
                <a:cs typeface="Museo-300"/>
              </a:defRPr>
            </a:lvl1pPr>
          </a:lstStyle>
          <a:p>
            <a:endParaRPr/>
          </a:p>
        </p:txBody>
      </p:sp>
      <p:sp>
        <p:nvSpPr>
          <p:cNvPr id="3" name="Holder 3"/>
          <p:cNvSpPr>
            <a:spLocks noGrp="1"/>
          </p:cNvSpPr>
          <p:nvPr>
            <p:ph type="body" idx="1"/>
          </p:nvPr>
        </p:nvSpPr>
        <p:spPr>
          <a:xfrm>
            <a:off x="789941" y="2613507"/>
            <a:ext cx="5982967" cy="2686685"/>
          </a:xfrm>
          <a:prstGeom prst="rect">
            <a:avLst/>
          </a:prstGeom>
        </p:spPr>
        <p:txBody>
          <a:bodyPr wrap="square" lIns="0" tIns="0" rIns="0" bIns="0">
            <a:spAutoFit/>
          </a:bodyPr>
          <a:lstStyle>
            <a:lvl1pPr>
              <a:defRPr sz="1100" b="1" i="0">
                <a:solidFill>
                  <a:schemeClr val="tx1"/>
                </a:solidFill>
                <a:latin typeface="MyriadPro-Semibold"/>
                <a:cs typeface="MyriadPro-Semibold"/>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fsecloud.life/" TargetMode="External"/><Relationship Id="rId2" Type="http://schemas.openxmlformats.org/officeDocument/2006/relationships/hyperlink" Target="mailto:field-hospital@fsecloud.life" TargetMode="External"/><Relationship Id="rId1" Type="http://schemas.openxmlformats.org/officeDocument/2006/relationships/slideLayout" Target="../slideLayouts/slideLayout2.xml"/><Relationship Id="rId4" Type="http://schemas.openxmlformats.org/officeDocument/2006/relationships/hyperlink" Target="http://www.jisa.org.a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field-hospital@fsecloud.lif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jisa.org.au/" TargetMode="External"/><Relationship Id="rId4" Type="http://schemas.openxmlformats.org/officeDocument/2006/relationships/hyperlink" Target="http://www.fsecloud.lif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fsecloud.life/" TargetMode="External"/><Relationship Id="rId2" Type="http://schemas.openxmlformats.org/officeDocument/2006/relationships/hyperlink" Target="mailto:field-hospital@fsecloud.life" TargetMode="External"/><Relationship Id="rId1" Type="http://schemas.openxmlformats.org/officeDocument/2006/relationships/slideLayout" Target="../slideLayouts/slideLayout2.xml"/><Relationship Id="rId4" Type="http://schemas.openxmlformats.org/officeDocument/2006/relationships/hyperlink" Target="http://www.jisa.org.a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fsecloud.life/" TargetMode="External"/><Relationship Id="rId2" Type="http://schemas.openxmlformats.org/officeDocument/2006/relationships/hyperlink" Target="mailto:field-hospital@fsecloud.life" TargetMode="External"/><Relationship Id="rId1" Type="http://schemas.openxmlformats.org/officeDocument/2006/relationships/slideLayout" Target="../slideLayouts/slideLayout2.xml"/><Relationship Id="rId4" Type="http://schemas.openxmlformats.org/officeDocument/2006/relationships/hyperlink" Target="http://www.jisa.org.a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fsecloud.life/" TargetMode="External"/><Relationship Id="rId2" Type="http://schemas.openxmlformats.org/officeDocument/2006/relationships/hyperlink" Target="mailto:field-hospital@fsecloud.life" TargetMode="External"/><Relationship Id="rId1" Type="http://schemas.openxmlformats.org/officeDocument/2006/relationships/slideLayout" Target="../slideLayouts/slideLayout2.xml"/><Relationship Id="rId4" Type="http://schemas.openxmlformats.org/officeDocument/2006/relationships/hyperlink" Target="http://www.jisa.org.a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fsecloud.life/" TargetMode="External"/><Relationship Id="rId2" Type="http://schemas.openxmlformats.org/officeDocument/2006/relationships/hyperlink" Target="mailto:field-hospital@fsecloud.life" TargetMode="External"/><Relationship Id="rId1" Type="http://schemas.openxmlformats.org/officeDocument/2006/relationships/slideLayout" Target="../slideLayouts/slideLayout2.xml"/><Relationship Id="rId4" Type="http://schemas.openxmlformats.org/officeDocument/2006/relationships/hyperlink" Target="http://www.jisa.org.a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fsecloud.life/" TargetMode="External"/><Relationship Id="rId2" Type="http://schemas.openxmlformats.org/officeDocument/2006/relationships/hyperlink" Target="mailto:field-hospital@fsecloud.life" TargetMode="External"/><Relationship Id="rId1" Type="http://schemas.openxmlformats.org/officeDocument/2006/relationships/slideLayout" Target="../slideLayouts/slideLayout2.xml"/><Relationship Id="rId4" Type="http://schemas.openxmlformats.org/officeDocument/2006/relationships/hyperlink" Target="http://www.jisa.org.a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9050" y="9626346"/>
            <a:ext cx="2971800"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dirty="0">
              <a:latin typeface="Myriad Pro"/>
              <a:cs typeface="Myriad Pro"/>
            </a:endParaRPr>
          </a:p>
        </p:txBody>
      </p:sp>
      <p:sp>
        <p:nvSpPr>
          <p:cNvPr id="3" name="object 3"/>
          <p:cNvSpPr/>
          <p:nvPr/>
        </p:nvSpPr>
        <p:spPr>
          <a:xfrm>
            <a:off x="1028730" y="1154905"/>
            <a:ext cx="5507673" cy="793876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775754" y="4576724"/>
            <a:ext cx="372745" cy="1487805"/>
          </a:xfrm>
          <a:prstGeom prst="rect">
            <a:avLst/>
          </a:prstGeom>
        </p:spPr>
        <p:txBody>
          <a:bodyPr vert="vert270" wrap="square" lIns="0" tIns="0" rIns="0" bIns="0" rtlCol="0">
            <a:spAutoFit/>
          </a:bodyPr>
          <a:lstStyle/>
          <a:p>
            <a:pPr marL="12700">
              <a:lnSpc>
                <a:spcPts val="2715"/>
              </a:lnSpc>
            </a:pPr>
            <a:r>
              <a:rPr sz="2400" b="1" dirty="0">
                <a:solidFill>
                  <a:srgbClr val="C00000"/>
                </a:solidFill>
                <a:latin typeface="MyriadPro-SemiExt"/>
                <a:cs typeface="MyriadPro-SemiExt"/>
              </a:rPr>
              <a:t>W</a:t>
            </a:r>
            <a:r>
              <a:rPr sz="2400" b="1" spc="5" dirty="0">
                <a:solidFill>
                  <a:srgbClr val="C00000"/>
                </a:solidFill>
                <a:latin typeface="MyriadPro-SemiExt"/>
                <a:cs typeface="MyriadPro-SemiExt"/>
              </a:rPr>
              <a:t>E</a:t>
            </a:r>
            <a:r>
              <a:rPr sz="2400" b="1" spc="10" dirty="0">
                <a:solidFill>
                  <a:srgbClr val="C00000"/>
                </a:solidFill>
                <a:latin typeface="MyriadPro-SemiExt"/>
                <a:cs typeface="MyriadPro-SemiExt"/>
              </a:rPr>
              <a:t>L</a:t>
            </a:r>
            <a:r>
              <a:rPr sz="2400" b="1" dirty="0">
                <a:solidFill>
                  <a:srgbClr val="C00000"/>
                </a:solidFill>
                <a:latin typeface="MyriadPro-SemiExt"/>
                <a:cs typeface="MyriadPro-SemiExt"/>
              </a:rPr>
              <a:t>CO</a:t>
            </a:r>
            <a:r>
              <a:rPr sz="2400" b="1" spc="-5" dirty="0">
                <a:solidFill>
                  <a:srgbClr val="C00000"/>
                </a:solidFill>
                <a:latin typeface="MyriadPro-SemiExt"/>
                <a:cs typeface="MyriadPro-SemiExt"/>
              </a:rPr>
              <a:t>M</a:t>
            </a:r>
            <a:r>
              <a:rPr sz="2400" b="1" dirty="0">
                <a:solidFill>
                  <a:srgbClr val="C00000"/>
                </a:solidFill>
                <a:latin typeface="MyriadPro-SemiExt"/>
                <a:cs typeface="MyriadPro-SemiExt"/>
              </a:rPr>
              <a:t>E</a:t>
            </a:r>
            <a:endParaRPr sz="2400">
              <a:latin typeface="MyriadPro-SemiExt"/>
              <a:cs typeface="MyriadPro-SemiEx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714" y="953770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2"/>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3"/>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4"/>
              </a:rPr>
              <a:t>www.jisa.org.au</a:t>
            </a:r>
            <a:endParaRPr sz="1100" dirty="0">
              <a:latin typeface="Myriad Pro"/>
              <a:cs typeface="Myriad Pro"/>
            </a:endParaRPr>
          </a:p>
        </p:txBody>
      </p:sp>
      <p:sp>
        <p:nvSpPr>
          <p:cNvPr id="3" name="object 3"/>
          <p:cNvSpPr txBox="1">
            <a:spLocks noGrp="1"/>
          </p:cNvSpPr>
          <p:nvPr>
            <p:ph type="title"/>
          </p:nvPr>
        </p:nvSpPr>
        <p:spPr>
          <a:xfrm>
            <a:off x="822958" y="698754"/>
            <a:ext cx="308102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RESTORING</a:t>
            </a:r>
            <a:r>
              <a:rPr sz="2400" b="1" spc="-90" dirty="0">
                <a:latin typeface="MyriadPro-SemiExt"/>
                <a:cs typeface="MyriadPro-SemiExt"/>
              </a:rPr>
              <a:t> </a:t>
            </a:r>
            <a:r>
              <a:rPr sz="2400" b="1" dirty="0">
                <a:latin typeface="MyriadPro-SemiExt"/>
                <a:cs typeface="MyriadPro-SemiExt"/>
              </a:rPr>
              <a:t>INTIMACY</a:t>
            </a:r>
            <a:endParaRPr sz="2400">
              <a:latin typeface="MyriadPro-SemiExt"/>
              <a:cs typeface="MyriadPro-SemiExt"/>
            </a:endParaRPr>
          </a:p>
        </p:txBody>
      </p:sp>
      <p:sp>
        <p:nvSpPr>
          <p:cNvPr id="4" name="object 4"/>
          <p:cNvSpPr txBox="1"/>
          <p:nvPr/>
        </p:nvSpPr>
        <p:spPr>
          <a:xfrm>
            <a:off x="5623063" y="819404"/>
            <a:ext cx="1149844" cy="259686"/>
          </a:xfrm>
          <a:prstGeom prst="rect">
            <a:avLst/>
          </a:prstGeom>
        </p:spPr>
        <p:txBody>
          <a:bodyPr vert="horz" wrap="square" lIns="0" tIns="13335" rIns="0" bIns="0" rtlCol="0">
            <a:spAutoFit/>
          </a:bodyPr>
          <a:lstStyle/>
          <a:p>
            <a:pPr marL="12700">
              <a:lnSpc>
                <a:spcPct val="100000"/>
              </a:lnSpc>
              <a:spcBef>
                <a:spcPts val="105"/>
              </a:spcBef>
            </a:pPr>
            <a:r>
              <a:rPr sz="1600" spc="-5" dirty="0">
                <a:latin typeface="Myriad Pro"/>
                <a:cs typeface="Myriad Pro"/>
              </a:rPr>
              <a:t>Critical</a:t>
            </a:r>
            <a:r>
              <a:rPr sz="1600" spc="-60" dirty="0">
                <a:latin typeface="Myriad Pro"/>
                <a:cs typeface="Myriad Pro"/>
              </a:rPr>
              <a:t> </a:t>
            </a:r>
            <a:r>
              <a:rPr sz="1600" dirty="0">
                <a:latin typeface="Myriad Pro"/>
                <a:cs typeface="Myriad Pro"/>
              </a:rPr>
              <a:t>Care</a:t>
            </a:r>
          </a:p>
        </p:txBody>
      </p:sp>
      <p:sp>
        <p:nvSpPr>
          <p:cNvPr id="5" name="object 5"/>
          <p:cNvSpPr txBox="1"/>
          <p:nvPr/>
        </p:nvSpPr>
        <p:spPr>
          <a:xfrm>
            <a:off x="822958" y="1378458"/>
            <a:ext cx="5949949" cy="94043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yriad Pro"/>
                <a:cs typeface="Myriad Pro"/>
              </a:rPr>
              <a:t>It was I, the Lord, who taught Ephraim to walk,</a:t>
            </a:r>
            <a:endParaRPr sz="1100" dirty="0">
              <a:latin typeface="Myriad Pro"/>
              <a:cs typeface="Myriad Pro"/>
            </a:endParaRPr>
          </a:p>
          <a:p>
            <a:pPr marL="12700" marR="5080">
              <a:lnSpc>
                <a:spcPct val="100000"/>
              </a:lnSpc>
              <a:spcBef>
                <a:spcPts val="5"/>
              </a:spcBef>
            </a:pPr>
            <a:r>
              <a:rPr sz="1100" dirty="0">
                <a:latin typeface="Myriad Pro"/>
                <a:cs typeface="Myriad Pro"/>
              </a:rPr>
              <a:t>I </a:t>
            </a:r>
            <a:r>
              <a:rPr sz="1100" spc="-5" dirty="0">
                <a:latin typeface="Myriad Pro"/>
                <a:cs typeface="Myriad Pro"/>
              </a:rPr>
              <a:t>took them up in </a:t>
            </a:r>
            <a:r>
              <a:rPr sz="1100" dirty="0">
                <a:latin typeface="Myriad Pro"/>
                <a:cs typeface="Myriad Pro"/>
              </a:rPr>
              <a:t>my </a:t>
            </a:r>
            <a:r>
              <a:rPr sz="1100" spc="-5" dirty="0">
                <a:latin typeface="Myriad Pro"/>
                <a:cs typeface="Myriad Pro"/>
              </a:rPr>
              <a:t>arms; but they did not know that </a:t>
            </a:r>
            <a:r>
              <a:rPr sz="1100" dirty="0">
                <a:latin typeface="Myriad Pro"/>
                <a:cs typeface="Myriad Pro"/>
              </a:rPr>
              <a:t>I </a:t>
            </a:r>
            <a:r>
              <a:rPr sz="1100" spc="-5" dirty="0">
                <a:latin typeface="Myriad Pro"/>
                <a:cs typeface="Myriad Pro"/>
              </a:rPr>
              <a:t>healed them.  </a:t>
            </a:r>
            <a:r>
              <a:rPr sz="1100" dirty="0">
                <a:latin typeface="Myriad Pro"/>
                <a:cs typeface="Myriad Pro"/>
              </a:rPr>
              <a:t>I </a:t>
            </a:r>
            <a:r>
              <a:rPr sz="1100" spc="-5" dirty="0">
                <a:latin typeface="Myriad Pro"/>
                <a:cs typeface="Myriad Pro"/>
              </a:rPr>
              <a:t>led them with cords of human kindness, with bands of</a:t>
            </a:r>
            <a:r>
              <a:rPr sz="1100" spc="5" dirty="0">
                <a:latin typeface="Myriad Pro"/>
                <a:cs typeface="Myriad Pro"/>
              </a:rPr>
              <a:t> </a:t>
            </a:r>
            <a:r>
              <a:rPr sz="1100" spc="-5" dirty="0">
                <a:latin typeface="Myriad Pro"/>
                <a:cs typeface="Myriad Pro"/>
              </a:rPr>
              <a:t>love.</a:t>
            </a:r>
            <a:endParaRPr sz="1100" dirty="0">
              <a:latin typeface="Myriad Pro"/>
              <a:cs typeface="Myriad Pro"/>
            </a:endParaRPr>
          </a:p>
          <a:p>
            <a:pPr marL="12700" marR="826135">
              <a:lnSpc>
                <a:spcPct val="100000"/>
              </a:lnSpc>
              <a:spcBef>
                <a:spcPts val="595"/>
              </a:spcBef>
            </a:pPr>
            <a:r>
              <a:rPr sz="1100" dirty="0">
                <a:latin typeface="Myriad Pro"/>
                <a:cs typeface="Myriad Pro"/>
              </a:rPr>
              <a:t>I </a:t>
            </a:r>
            <a:r>
              <a:rPr sz="1100" spc="-5" dirty="0">
                <a:latin typeface="Myriad Pro"/>
                <a:cs typeface="Myriad Pro"/>
              </a:rPr>
              <a:t>was to them like those who lift infants to their cheeks.  </a:t>
            </a:r>
            <a:r>
              <a:rPr sz="1100" dirty="0">
                <a:latin typeface="Myriad Pro"/>
                <a:cs typeface="Myriad Pro"/>
              </a:rPr>
              <a:t>I </a:t>
            </a:r>
            <a:r>
              <a:rPr sz="1100" spc="-5" dirty="0">
                <a:latin typeface="Myriad Pro"/>
                <a:cs typeface="Myriad Pro"/>
              </a:rPr>
              <a:t>bent down to them and fed them. </a:t>
            </a:r>
            <a:r>
              <a:rPr sz="1000" spc="-5" dirty="0">
                <a:latin typeface="Myriad Pro"/>
                <a:cs typeface="Myriad Pro"/>
              </a:rPr>
              <a:t>Hosea</a:t>
            </a:r>
            <a:r>
              <a:rPr sz="1000" dirty="0">
                <a:latin typeface="Myriad Pro"/>
                <a:cs typeface="Myriad Pro"/>
              </a:rPr>
              <a:t> </a:t>
            </a:r>
            <a:r>
              <a:rPr sz="1000" spc="-5" dirty="0">
                <a:latin typeface="Myriad Pro"/>
                <a:cs typeface="Myriad Pro"/>
              </a:rPr>
              <a:t>11:3-4</a:t>
            </a:r>
            <a:endParaRPr sz="1000" dirty="0">
              <a:latin typeface="Myriad Pro"/>
              <a:cs typeface="Myriad Pro"/>
            </a:endParaRPr>
          </a:p>
        </p:txBody>
      </p:sp>
      <p:sp>
        <p:nvSpPr>
          <p:cNvPr id="6" name="object 6"/>
          <p:cNvSpPr txBox="1"/>
          <p:nvPr/>
        </p:nvSpPr>
        <p:spPr>
          <a:xfrm>
            <a:off x="822958" y="2521458"/>
            <a:ext cx="58039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a:latin typeface="MyriadPro-Semibold"/>
              <a:cs typeface="MyriadPro-Semibold"/>
            </a:endParaRPr>
          </a:p>
        </p:txBody>
      </p:sp>
      <p:sp>
        <p:nvSpPr>
          <p:cNvPr id="7" name="object 7"/>
          <p:cNvSpPr txBox="1"/>
          <p:nvPr/>
        </p:nvSpPr>
        <p:spPr>
          <a:xfrm>
            <a:off x="822958" y="3999738"/>
            <a:ext cx="589915"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a:latin typeface="MyriadPro-Semibold"/>
              <a:cs typeface="MyriadPro-Semibold"/>
            </a:endParaRPr>
          </a:p>
        </p:txBody>
      </p:sp>
      <p:sp>
        <p:nvSpPr>
          <p:cNvPr id="8" name="object 8"/>
          <p:cNvSpPr txBox="1"/>
          <p:nvPr/>
        </p:nvSpPr>
        <p:spPr>
          <a:xfrm>
            <a:off x="1723387" y="2445867"/>
            <a:ext cx="4933315" cy="3257238"/>
          </a:xfrm>
          <a:prstGeom prst="rect">
            <a:avLst/>
          </a:prstGeom>
        </p:spPr>
        <p:txBody>
          <a:bodyPr vert="horz" wrap="square" lIns="0" tIns="88900" rIns="0" bIns="0" rtlCol="0">
            <a:spAutoFit/>
          </a:bodyPr>
          <a:lstStyle/>
          <a:p>
            <a:pPr marL="26670">
              <a:lnSpc>
                <a:spcPct val="100000"/>
              </a:lnSpc>
              <a:spcBef>
                <a:spcPts val="700"/>
              </a:spcBef>
            </a:pPr>
            <a:r>
              <a:rPr sz="1100" b="1" dirty="0">
                <a:latin typeface="MyriadPro-Semibold"/>
                <a:cs typeface="MyriadPro-Semibold"/>
              </a:rPr>
              <a:t>I </a:t>
            </a:r>
            <a:r>
              <a:rPr sz="1100" b="1" spc="-5" dirty="0">
                <a:latin typeface="MyriadPro-Semibold"/>
                <a:cs typeface="MyriadPro-Semibold"/>
              </a:rPr>
              <a:t>touch the Heart of Intimacy with the</a:t>
            </a:r>
            <a:r>
              <a:rPr sz="1100" b="1" spc="-10" dirty="0">
                <a:latin typeface="MyriadPro-Semibold"/>
                <a:cs typeface="MyriadPro-Semibold"/>
              </a:rPr>
              <a:t> </a:t>
            </a:r>
            <a:r>
              <a:rPr sz="1100" b="1" spc="-5" dirty="0">
                <a:latin typeface="MyriadPro-Semibold"/>
                <a:cs typeface="MyriadPro-Semibold"/>
              </a:rPr>
              <a:t>Spirit.</a:t>
            </a:r>
            <a:endParaRPr sz="1100" dirty="0">
              <a:latin typeface="MyriadPro-Semibold"/>
              <a:cs typeface="MyriadPro-Semibold"/>
            </a:endParaRPr>
          </a:p>
          <a:p>
            <a:pPr marL="26670" marR="177165">
              <a:lnSpc>
                <a:spcPct val="100000"/>
              </a:lnSpc>
              <a:spcBef>
                <a:spcPts val="600"/>
              </a:spcBef>
            </a:pPr>
            <a:r>
              <a:rPr sz="1100" dirty="0">
                <a:latin typeface="Myriad Pro"/>
                <a:cs typeface="Myriad Pro"/>
              </a:rPr>
              <a:t>I </a:t>
            </a:r>
            <a:r>
              <a:rPr sz="1100" spc="-5" dirty="0">
                <a:latin typeface="Myriad Pro"/>
                <a:cs typeface="Myriad Pro"/>
              </a:rPr>
              <a:t>find </a:t>
            </a:r>
            <a:r>
              <a:rPr lang="en-AU" sz="1100" spc="-5" dirty="0">
                <a:latin typeface="Myriad Pro"/>
                <a:cs typeface="Myriad Pro"/>
              </a:rPr>
              <a:t>or imagine </a:t>
            </a:r>
            <a:r>
              <a:rPr sz="1100" spc="-5" dirty="0">
                <a:latin typeface="Myriad Pro"/>
                <a:cs typeface="Myriad Pro"/>
              </a:rPr>
              <a:t>an object that symbolises divine intimacy for me. </a:t>
            </a:r>
            <a:r>
              <a:rPr sz="1100" dirty="0">
                <a:latin typeface="Myriad Pro"/>
                <a:cs typeface="Myriad Pro"/>
              </a:rPr>
              <a:t>I </a:t>
            </a:r>
            <a:r>
              <a:rPr sz="1100" spc="-5" dirty="0">
                <a:latin typeface="Myriad Pro"/>
                <a:cs typeface="Myriad Pro"/>
              </a:rPr>
              <a:t>feel the Spirit of  Intimacy surround</a:t>
            </a:r>
            <a:r>
              <a:rPr sz="1100" spc="-10" dirty="0">
                <a:latin typeface="Myriad Pro"/>
                <a:cs typeface="Myriad Pro"/>
              </a:rPr>
              <a:t> </a:t>
            </a:r>
            <a:r>
              <a:rPr sz="1100" spc="-5" dirty="0">
                <a:latin typeface="Myriad Pro"/>
                <a:cs typeface="Myriad Pro"/>
              </a:rPr>
              <a:t>me.</a:t>
            </a:r>
            <a:endParaRPr sz="1100" dirty="0">
              <a:latin typeface="Myriad Pro"/>
              <a:cs typeface="Myriad Pro"/>
            </a:endParaRPr>
          </a:p>
          <a:p>
            <a:pPr marL="26670" marR="4064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someone who taught </a:t>
            </a:r>
            <a:r>
              <a:rPr sz="1100" dirty="0">
                <a:latin typeface="Myriad Pro"/>
                <a:cs typeface="Myriad Pro"/>
              </a:rPr>
              <a:t>me </a:t>
            </a:r>
            <a:r>
              <a:rPr sz="1100" spc="-5" dirty="0">
                <a:latin typeface="Myriad Pro"/>
                <a:cs typeface="Myriad Pro"/>
              </a:rPr>
              <a:t>what intimacy</a:t>
            </a:r>
            <a:r>
              <a:rPr lang="en-AU" sz="1100" spc="-5" dirty="0">
                <a:latin typeface="Myriad Pro"/>
                <a:cs typeface="Myriad Pro"/>
              </a:rPr>
              <a:t> with God</a:t>
            </a:r>
            <a:r>
              <a:rPr sz="1100" spc="-5" dirty="0">
                <a:latin typeface="Myriad Pro"/>
                <a:cs typeface="Myriad Pro"/>
              </a:rPr>
              <a:t> is all about.  If praying alone </a:t>
            </a:r>
            <a:r>
              <a:rPr sz="1100" dirty="0">
                <a:latin typeface="Myriad Pro"/>
                <a:cs typeface="Myriad Pro"/>
              </a:rPr>
              <a:t>I </a:t>
            </a:r>
            <a:r>
              <a:rPr sz="1100" spc="-5" dirty="0">
                <a:latin typeface="Myriad Pro"/>
                <a:cs typeface="Myriad Pro"/>
              </a:rPr>
              <a:t>hold that memory, if </a:t>
            </a:r>
            <a:r>
              <a:rPr sz="1100" dirty="0">
                <a:latin typeface="Myriad Pro"/>
                <a:cs typeface="Myriad Pro"/>
              </a:rPr>
              <a:t>I am </a:t>
            </a:r>
            <a:r>
              <a:rPr sz="1100" spc="-5" dirty="0">
                <a:latin typeface="Myriad Pro"/>
                <a:cs typeface="Myriad Pro"/>
              </a:rPr>
              <a:t>praying in </a:t>
            </a:r>
            <a:r>
              <a:rPr sz="1100" dirty="0">
                <a:latin typeface="Myriad Pro"/>
                <a:cs typeface="Myriad Pro"/>
              </a:rPr>
              <a:t>a </a:t>
            </a:r>
            <a:r>
              <a:rPr sz="1100" spc="-5" dirty="0">
                <a:latin typeface="Myriad Pro"/>
                <a:cs typeface="Myriad Pro"/>
              </a:rPr>
              <a:t>group, </a:t>
            </a:r>
            <a:r>
              <a:rPr sz="1100" dirty="0">
                <a:latin typeface="Myriad Pro"/>
                <a:cs typeface="Myriad Pro"/>
              </a:rPr>
              <a:t>I </a:t>
            </a:r>
            <a:r>
              <a:rPr sz="1100" spc="-5" dirty="0">
                <a:latin typeface="Myriad Pro"/>
                <a:cs typeface="Myriad Pro"/>
              </a:rPr>
              <a:t>share it with them,  feeling touched by the Spirit of Intimacy </a:t>
            </a:r>
            <a:r>
              <a:rPr sz="1100" dirty="0">
                <a:latin typeface="Myriad Pro"/>
                <a:cs typeface="Myriad Pro"/>
              </a:rPr>
              <a:t>… I </a:t>
            </a:r>
            <a:r>
              <a:rPr sz="1100" spc="-5" dirty="0">
                <a:latin typeface="Myriad Pro"/>
                <a:cs typeface="Myriad Pro"/>
              </a:rPr>
              <a:t>begin to understand how much </a:t>
            </a:r>
            <a:r>
              <a:rPr sz="1100" dirty="0">
                <a:latin typeface="Myriad Pro"/>
                <a:cs typeface="Myriad Pro"/>
              </a:rPr>
              <a:t>a  </a:t>
            </a:r>
            <a:r>
              <a:rPr sz="1100" spc="-5" dirty="0">
                <a:latin typeface="Myriad Pro"/>
                <a:cs typeface="Myriad Pro"/>
              </a:rPr>
              <a:t>personal intimacy with the Spirit is in these seemingly godless</a:t>
            </a:r>
            <a:r>
              <a:rPr sz="1100" spc="15" dirty="0">
                <a:latin typeface="Myriad Pro"/>
                <a:cs typeface="Myriad Pro"/>
              </a:rPr>
              <a:t> </a:t>
            </a:r>
            <a:r>
              <a:rPr sz="1100" spc="-5" dirty="0">
                <a:latin typeface="Myriad Pro"/>
                <a:cs typeface="Myriad Pro"/>
              </a:rPr>
              <a:t>times.</a:t>
            </a:r>
            <a:endParaRPr sz="1100" dirty="0">
              <a:latin typeface="Myriad Pro"/>
              <a:cs typeface="Myriad Pro"/>
            </a:endParaRPr>
          </a:p>
          <a:p>
            <a:pPr>
              <a:lnSpc>
                <a:spcPct val="100000"/>
              </a:lnSpc>
              <a:spcBef>
                <a:spcPts val="5"/>
              </a:spcBef>
            </a:pPr>
            <a:endParaRPr sz="850" dirty="0">
              <a:latin typeface="Myriad Pro"/>
              <a:cs typeface="Myriad Pro"/>
            </a:endParaRPr>
          </a:p>
          <a:p>
            <a:pPr marL="26670">
              <a:lnSpc>
                <a:spcPct val="100000"/>
              </a:lnSpc>
            </a:pPr>
            <a:r>
              <a:rPr sz="1100" b="1" dirty="0">
                <a:latin typeface="MyriadPro-Semibold"/>
                <a:cs typeface="MyriadPro-Semibold"/>
              </a:rPr>
              <a:t>I </a:t>
            </a:r>
            <a:r>
              <a:rPr sz="1100" b="1" spc="-5" dirty="0">
                <a:latin typeface="MyriadPro-Semibold"/>
                <a:cs typeface="MyriadPro-Semibold"/>
              </a:rPr>
              <a:t>desire the Gift of Divine</a:t>
            </a:r>
            <a:r>
              <a:rPr sz="1100" b="1" spc="-15" dirty="0">
                <a:latin typeface="MyriadPro-Semibold"/>
                <a:cs typeface="MyriadPro-Semibold"/>
              </a:rPr>
              <a:t> </a:t>
            </a:r>
            <a:r>
              <a:rPr sz="1100" b="1" spc="-5" dirty="0">
                <a:latin typeface="MyriadPro-Semibold"/>
                <a:cs typeface="MyriadPro-Semibold"/>
              </a:rPr>
              <a:t>Intimacy.</a:t>
            </a:r>
            <a:endParaRPr sz="1100" dirty="0">
              <a:latin typeface="MyriadPro-Semibold"/>
              <a:cs typeface="MyriadPro-Semibold"/>
            </a:endParaRPr>
          </a:p>
          <a:p>
            <a:pPr marL="12700" marR="650875" indent="13970">
              <a:lnSpc>
                <a:spcPct val="145500"/>
              </a:lnSpc>
            </a:pPr>
            <a:r>
              <a:rPr sz="1100" dirty="0">
                <a:latin typeface="Myriad Pro"/>
                <a:cs typeface="Myriad Pro"/>
              </a:rPr>
              <a:t>I </a:t>
            </a:r>
            <a:r>
              <a:rPr sz="1100" spc="-5" dirty="0">
                <a:latin typeface="Myriad Pro"/>
                <a:cs typeface="Myriad Pro"/>
              </a:rPr>
              <a:t>consider three things, taking </a:t>
            </a:r>
            <a:r>
              <a:rPr sz="1100" dirty="0">
                <a:latin typeface="Myriad Pro"/>
                <a:cs typeface="Myriad Pro"/>
              </a:rPr>
              <a:t>a </a:t>
            </a:r>
            <a:r>
              <a:rPr sz="1100" spc="-5" dirty="0">
                <a:latin typeface="Myriad Pro"/>
                <a:cs typeface="Myriad Pro"/>
              </a:rPr>
              <a:t>few minutes to explore each. </a:t>
            </a:r>
            <a:r>
              <a:rPr sz="1100" dirty="0">
                <a:latin typeface="Myriad Pro"/>
                <a:cs typeface="Myriad Pro"/>
              </a:rPr>
              <a:t>I </a:t>
            </a:r>
            <a:r>
              <a:rPr sz="1100" spc="-5" dirty="0">
                <a:latin typeface="Myriad Pro"/>
                <a:cs typeface="Myriad Pro"/>
              </a:rPr>
              <a:t>ask myself:  Where is intimacy with the Spirit present in </a:t>
            </a:r>
            <a:r>
              <a:rPr sz="1100" dirty="0">
                <a:latin typeface="Myriad Pro"/>
                <a:cs typeface="Myriad Pro"/>
              </a:rPr>
              <a:t>my </a:t>
            </a:r>
            <a:r>
              <a:rPr sz="1100" spc="-5" dirty="0">
                <a:latin typeface="Myriad Pro"/>
                <a:cs typeface="Myriad Pro"/>
              </a:rPr>
              <a:t>life?</a:t>
            </a:r>
            <a:r>
              <a:rPr sz="1100" dirty="0">
                <a:latin typeface="Myriad Pro"/>
                <a:cs typeface="Myriad Pro"/>
              </a:rPr>
              <a:t> …</a:t>
            </a:r>
          </a:p>
          <a:p>
            <a:pPr marL="26670">
              <a:lnSpc>
                <a:spcPct val="100000"/>
              </a:lnSpc>
              <a:spcBef>
                <a:spcPts val="290"/>
              </a:spcBef>
            </a:pPr>
            <a:r>
              <a:rPr sz="1100" spc="-5" dirty="0">
                <a:latin typeface="Myriad Pro"/>
                <a:cs typeface="Myriad Pro"/>
              </a:rPr>
              <a:t>Where is intimacy with the Spirit absent in </a:t>
            </a:r>
            <a:r>
              <a:rPr sz="1100" dirty="0">
                <a:latin typeface="Myriad Pro"/>
                <a:cs typeface="Myriad Pro"/>
              </a:rPr>
              <a:t>my </a:t>
            </a:r>
            <a:r>
              <a:rPr sz="1100" spc="-5" dirty="0">
                <a:latin typeface="Myriad Pro"/>
                <a:cs typeface="Myriad Pro"/>
              </a:rPr>
              <a:t>life?</a:t>
            </a:r>
            <a:r>
              <a:rPr sz="1100" dirty="0">
                <a:latin typeface="Myriad Pro"/>
                <a:cs typeface="Myriad Pro"/>
              </a:rPr>
              <a:t> …</a:t>
            </a:r>
          </a:p>
          <a:p>
            <a:pPr marL="26670">
              <a:lnSpc>
                <a:spcPct val="100000"/>
              </a:lnSpc>
              <a:spcBef>
                <a:spcPts val="310"/>
              </a:spcBef>
            </a:pPr>
            <a:r>
              <a:rPr sz="1100" spc="-5" dirty="0">
                <a:latin typeface="Myriad Pro"/>
                <a:cs typeface="Myriad Pro"/>
              </a:rPr>
              <a:t>What is the contrary or opposite of </a:t>
            </a:r>
            <a:r>
              <a:rPr sz="1100" dirty="0">
                <a:latin typeface="Myriad Pro"/>
                <a:cs typeface="Myriad Pro"/>
              </a:rPr>
              <a:t>my </a:t>
            </a:r>
            <a:r>
              <a:rPr sz="1100" spc="-5" dirty="0">
                <a:latin typeface="Myriad Pro"/>
                <a:cs typeface="Myriad Pro"/>
              </a:rPr>
              <a:t>intimacy with the Spirit?</a:t>
            </a:r>
            <a:r>
              <a:rPr sz="1100" spc="5" dirty="0">
                <a:latin typeface="Myriad Pro"/>
                <a:cs typeface="Myriad Pro"/>
              </a:rPr>
              <a:t> </a:t>
            </a:r>
            <a:r>
              <a:rPr sz="1100" dirty="0">
                <a:latin typeface="Myriad Pro"/>
                <a:cs typeface="Myriad Pro"/>
              </a:rPr>
              <a:t>…</a:t>
            </a:r>
          </a:p>
          <a:p>
            <a:pPr marL="12700" marR="5080" indent="13970">
              <a:lnSpc>
                <a:spcPct val="101800"/>
              </a:lnSpc>
              <a:spcBef>
                <a:spcPts val="865"/>
              </a:spcBef>
            </a:pPr>
            <a:r>
              <a:rPr sz="1100" dirty="0">
                <a:latin typeface="Myriad Pro"/>
                <a:cs typeface="Myriad Pro"/>
              </a:rPr>
              <a:t>I </a:t>
            </a:r>
            <a:r>
              <a:rPr sz="1100" spc="-5" dirty="0">
                <a:latin typeface="Myriad Pro"/>
                <a:cs typeface="Myriad Pro"/>
              </a:rPr>
              <a:t>ask the Spirit for the gift of intimacy, especially when </a:t>
            </a:r>
            <a:r>
              <a:rPr sz="1100" dirty="0">
                <a:latin typeface="Myriad Pro"/>
                <a:cs typeface="Myriad Pro"/>
              </a:rPr>
              <a:t>I am </a:t>
            </a:r>
            <a:r>
              <a:rPr sz="1100" spc="-5" dirty="0">
                <a:latin typeface="Myriad Pro"/>
                <a:cs typeface="Myriad Pro"/>
              </a:rPr>
              <a:t>drawn to actions that will  cut </a:t>
            </a:r>
            <a:r>
              <a:rPr sz="1100" dirty="0">
                <a:latin typeface="Myriad Pro"/>
                <a:cs typeface="Myriad Pro"/>
              </a:rPr>
              <a:t>me </a:t>
            </a:r>
            <a:r>
              <a:rPr sz="1100" spc="-5" dirty="0">
                <a:latin typeface="Myriad Pro"/>
                <a:cs typeface="Myriad Pro"/>
              </a:rPr>
              <a:t>off from </a:t>
            </a:r>
            <a:r>
              <a:rPr sz="1100" dirty="0">
                <a:latin typeface="Myriad Pro"/>
                <a:cs typeface="Myriad Pro"/>
              </a:rPr>
              <a:t>a </a:t>
            </a:r>
            <a:r>
              <a:rPr sz="1100" spc="-5" dirty="0">
                <a:latin typeface="Myriad Pro"/>
                <a:cs typeface="Myriad Pro"/>
              </a:rPr>
              <a:t>loving, personal</a:t>
            </a:r>
            <a:r>
              <a:rPr sz="1100" spc="-25" dirty="0">
                <a:latin typeface="Myriad Pro"/>
                <a:cs typeface="Myriad Pro"/>
              </a:rPr>
              <a:t> </a:t>
            </a:r>
            <a:r>
              <a:rPr sz="1100" spc="-5" dirty="0">
                <a:latin typeface="Myriad Pro"/>
                <a:cs typeface="Myriad Pro"/>
              </a:rPr>
              <a:t>presence.</a:t>
            </a:r>
            <a:endParaRPr sz="1100" dirty="0">
              <a:latin typeface="Myriad Pro"/>
              <a:cs typeface="Myriad Pro"/>
            </a:endParaRPr>
          </a:p>
        </p:txBody>
      </p:sp>
      <p:sp>
        <p:nvSpPr>
          <p:cNvPr id="9" name="object 9"/>
          <p:cNvSpPr txBox="1"/>
          <p:nvPr/>
        </p:nvSpPr>
        <p:spPr>
          <a:xfrm>
            <a:off x="822958" y="5670041"/>
            <a:ext cx="61785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Choice</a:t>
            </a:r>
            <a:endParaRPr sz="1100">
              <a:latin typeface="MyriadPro-Semibold"/>
              <a:cs typeface="MyriadPro-Semibold"/>
            </a:endParaRPr>
          </a:p>
        </p:txBody>
      </p:sp>
      <p:sp>
        <p:nvSpPr>
          <p:cNvPr id="10" name="object 10"/>
          <p:cNvSpPr txBox="1"/>
          <p:nvPr/>
        </p:nvSpPr>
        <p:spPr>
          <a:xfrm>
            <a:off x="1723387" y="5594451"/>
            <a:ext cx="5036820" cy="1296670"/>
          </a:xfrm>
          <a:prstGeom prst="rect">
            <a:avLst/>
          </a:prstGeom>
        </p:spPr>
        <p:txBody>
          <a:bodyPr vert="horz" wrap="square" lIns="0" tIns="88900" rIns="0" bIns="0" rtlCol="0">
            <a:spAutoFit/>
          </a:bodyPr>
          <a:lstStyle/>
          <a:p>
            <a:pPr marL="26670">
              <a:lnSpc>
                <a:spcPct val="100000"/>
              </a:lnSpc>
              <a:spcBef>
                <a:spcPts val="700"/>
              </a:spcBef>
            </a:pPr>
            <a:r>
              <a:rPr sz="1100" b="1" spc="-5" dirty="0">
                <a:latin typeface="MyriadPro-Semibold"/>
                <a:cs typeface="MyriadPro-Semibold"/>
              </a:rPr>
              <a:t>Today </a:t>
            </a:r>
            <a:r>
              <a:rPr sz="1100" b="1" dirty="0">
                <a:latin typeface="MyriadPro-Semibold"/>
                <a:cs typeface="MyriadPro-Semibold"/>
              </a:rPr>
              <a:t>I </a:t>
            </a:r>
            <a:r>
              <a:rPr sz="1100" b="1" spc="-5" dirty="0">
                <a:latin typeface="MyriadPro-Semibold"/>
                <a:cs typeface="MyriadPro-Semibold"/>
              </a:rPr>
              <a:t>choose the Way of</a:t>
            </a:r>
            <a:r>
              <a:rPr sz="1100" b="1" spc="-15" dirty="0">
                <a:latin typeface="MyriadPro-Semibold"/>
                <a:cs typeface="MyriadPro-Semibold"/>
              </a:rPr>
              <a:t> </a:t>
            </a:r>
            <a:r>
              <a:rPr sz="1100" b="1" spc="-5" dirty="0">
                <a:latin typeface="MyriadPro-Semibold"/>
                <a:cs typeface="MyriadPro-Semibold"/>
              </a:rPr>
              <a:t>Intimacy.</a:t>
            </a:r>
            <a:endParaRPr sz="1100" dirty="0">
              <a:latin typeface="MyriadPro-Semibold"/>
              <a:cs typeface="MyriadPro-Semibold"/>
            </a:endParaRPr>
          </a:p>
          <a:p>
            <a:pPr marL="12700" marR="392430" indent="13970">
              <a:lnSpc>
                <a:spcPct val="100000"/>
              </a:lnSpc>
              <a:spcBef>
                <a:spcPts val="600"/>
              </a:spcBef>
            </a:pPr>
            <a:r>
              <a:rPr sz="1100" dirty="0">
                <a:latin typeface="Myriad Pro"/>
                <a:cs typeface="Myriad Pro"/>
              </a:rPr>
              <a:t>I </a:t>
            </a:r>
            <a:r>
              <a:rPr sz="1100" spc="-5" dirty="0">
                <a:latin typeface="Myriad Pro"/>
                <a:cs typeface="Myriad Pro"/>
              </a:rPr>
              <a:t>slowly and prayerfully read the prayer text above. </a:t>
            </a:r>
            <a:r>
              <a:rPr sz="1100" dirty="0">
                <a:latin typeface="Myriad Pro"/>
                <a:cs typeface="Myriad Pro"/>
              </a:rPr>
              <a:t>I </a:t>
            </a:r>
            <a:r>
              <a:rPr sz="1100" spc="-5" dirty="0">
                <a:latin typeface="Myriad Pro"/>
                <a:cs typeface="Myriad Pro"/>
              </a:rPr>
              <a:t>choose, in three thoughtful  steps, the direction </a:t>
            </a:r>
            <a:r>
              <a:rPr sz="1100" dirty="0">
                <a:latin typeface="Myriad Pro"/>
                <a:cs typeface="Myriad Pro"/>
              </a:rPr>
              <a:t>I </a:t>
            </a:r>
            <a:r>
              <a:rPr sz="1100" spc="-5" dirty="0">
                <a:latin typeface="Myriad Pro"/>
                <a:cs typeface="Myriad Pro"/>
              </a:rPr>
              <a:t>wish to</a:t>
            </a:r>
            <a:r>
              <a:rPr sz="1100" spc="-10" dirty="0">
                <a:latin typeface="Myriad Pro"/>
                <a:cs typeface="Myriad Pro"/>
              </a:rPr>
              <a:t> </a:t>
            </a:r>
            <a:r>
              <a:rPr sz="1100" spc="-5" dirty="0">
                <a:latin typeface="Myriad Pro"/>
                <a:cs typeface="Myriad Pro"/>
              </a:rPr>
              <a:t>take:</a:t>
            </a:r>
            <a:endParaRPr sz="1100" dirty="0">
              <a:latin typeface="Myriad Pro"/>
              <a:cs typeface="Myriad Pro"/>
            </a:endParaRPr>
          </a:p>
          <a:p>
            <a:pPr marL="26670">
              <a:lnSpc>
                <a:spcPct val="100000"/>
              </a:lnSpc>
              <a:spcBef>
                <a:spcPts val="285"/>
              </a:spcBef>
            </a:pPr>
            <a:r>
              <a:rPr sz="1100" dirty="0">
                <a:latin typeface="Myriad Pro"/>
                <a:cs typeface="Myriad Pro"/>
              </a:rPr>
              <a:t>I </a:t>
            </a:r>
            <a:r>
              <a:rPr sz="1100" spc="-5" dirty="0">
                <a:latin typeface="Myriad Pro"/>
                <a:cs typeface="Myriad Pro"/>
              </a:rPr>
              <a:t>choose to follow the way of Intimacy, relishing the enfolding arms of the</a:t>
            </a:r>
            <a:r>
              <a:rPr sz="1100" spc="40" dirty="0">
                <a:latin typeface="Myriad Pro"/>
                <a:cs typeface="Myriad Pro"/>
              </a:rPr>
              <a:t> </a:t>
            </a:r>
            <a:r>
              <a:rPr sz="1100" spc="-5" dirty="0">
                <a:latin typeface="Myriad Pro"/>
                <a:cs typeface="Myriad Pro"/>
              </a:rPr>
              <a:t>Spirit.</a:t>
            </a:r>
            <a:endParaRPr sz="1100" dirty="0">
              <a:latin typeface="Myriad Pro"/>
              <a:cs typeface="Myriad Pro"/>
            </a:endParaRPr>
          </a:p>
          <a:p>
            <a:pPr marL="26670" marR="5080">
              <a:lnSpc>
                <a:spcPts val="1630"/>
              </a:lnSpc>
              <a:spcBef>
                <a:spcPts val="85"/>
              </a:spcBef>
            </a:pPr>
            <a:r>
              <a:rPr sz="1100" dirty="0">
                <a:latin typeface="Myriad Pro"/>
                <a:cs typeface="Myriad Pro"/>
              </a:rPr>
              <a:t>I </a:t>
            </a:r>
            <a:r>
              <a:rPr sz="1100" spc="-5" dirty="0">
                <a:latin typeface="Myriad Pro"/>
                <a:cs typeface="Myriad Pro"/>
              </a:rPr>
              <a:t>reject the way of alienation, of being separated from the Spirit, tricked by </a:t>
            </a:r>
            <a:r>
              <a:rPr sz="1100" dirty="0">
                <a:latin typeface="Myriad Pro"/>
                <a:cs typeface="Myriad Pro"/>
              </a:rPr>
              <a:t>a </a:t>
            </a:r>
            <a:r>
              <a:rPr sz="1100" spc="-5" dirty="0">
                <a:latin typeface="Myriad Pro"/>
                <a:cs typeface="Myriad Pro"/>
              </a:rPr>
              <a:t>bad spirit.  </a:t>
            </a:r>
            <a:r>
              <a:rPr sz="1100" dirty="0">
                <a:latin typeface="Myriad Pro"/>
                <a:cs typeface="Myriad Pro"/>
              </a:rPr>
              <a:t>I </a:t>
            </a:r>
            <a:r>
              <a:rPr sz="1100" spc="-5" dirty="0">
                <a:latin typeface="Myriad Pro"/>
                <a:cs typeface="Myriad Pro"/>
              </a:rPr>
              <a:t>turn and walk in the contrary direction, from separation, to intimacy, to deep</a:t>
            </a:r>
            <a:r>
              <a:rPr sz="1100" spc="65" dirty="0">
                <a:latin typeface="Myriad Pro"/>
                <a:cs typeface="Myriad Pro"/>
              </a:rPr>
              <a:t> </a:t>
            </a:r>
            <a:r>
              <a:rPr sz="1100" spc="-5" dirty="0">
                <a:latin typeface="Myriad Pro"/>
                <a:cs typeface="Myriad Pro"/>
              </a:rPr>
              <a:t>peace.</a:t>
            </a:r>
            <a:endParaRPr sz="1100" dirty="0">
              <a:latin typeface="Myriad Pro"/>
              <a:cs typeface="Myriad Pro"/>
            </a:endParaRPr>
          </a:p>
        </p:txBody>
      </p:sp>
      <p:sp>
        <p:nvSpPr>
          <p:cNvPr id="11" name="object 11"/>
          <p:cNvSpPr txBox="1"/>
          <p:nvPr/>
        </p:nvSpPr>
        <p:spPr>
          <a:xfrm>
            <a:off x="822958" y="7356095"/>
            <a:ext cx="914400"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4.</a:t>
            </a:r>
            <a:r>
              <a:rPr sz="1100" b="1" spc="160" dirty="0">
                <a:solidFill>
                  <a:srgbClr val="C00000"/>
                </a:solidFill>
                <a:latin typeface="MyriadPro-Semibold"/>
                <a:cs typeface="MyriadPro-Semibold"/>
              </a:rPr>
              <a:t> </a:t>
            </a:r>
            <a:r>
              <a:rPr sz="1100" b="1" spc="-5" dirty="0">
                <a:solidFill>
                  <a:srgbClr val="C00000"/>
                </a:solidFill>
                <a:latin typeface="MyriadPro-Semibold"/>
                <a:cs typeface="MyriadPro-Semibold"/>
              </a:rPr>
              <a:t>Intimate</a:t>
            </a:r>
            <a:endParaRPr sz="1100" dirty="0">
              <a:latin typeface="MyriadPro-Semibold"/>
              <a:cs typeface="MyriadPro-Semibold"/>
            </a:endParaRPr>
          </a:p>
        </p:txBody>
      </p:sp>
      <p:sp>
        <p:nvSpPr>
          <p:cNvPr id="12" name="object 12"/>
          <p:cNvSpPr txBox="1"/>
          <p:nvPr/>
        </p:nvSpPr>
        <p:spPr>
          <a:xfrm>
            <a:off x="1723387" y="7199357"/>
            <a:ext cx="5010155" cy="2013372"/>
          </a:xfrm>
          <a:prstGeom prst="rect">
            <a:avLst/>
          </a:prstGeom>
        </p:spPr>
        <p:txBody>
          <a:bodyPr vert="horz" wrap="square" lIns="0" tIns="88900" rIns="0" bIns="0" rtlCol="0">
            <a:spAutoFit/>
          </a:bodyPr>
          <a:lstStyle/>
          <a:p>
            <a:pPr marL="26670">
              <a:lnSpc>
                <a:spcPct val="100000"/>
              </a:lnSpc>
              <a:spcBef>
                <a:spcPts val="700"/>
              </a:spcBef>
            </a:pPr>
            <a:r>
              <a:rPr sz="1100" b="1" dirty="0">
                <a:latin typeface="MyriadPro-Semibold"/>
                <a:cs typeface="MyriadPro-Semibold"/>
              </a:rPr>
              <a:t>I </a:t>
            </a:r>
            <a:r>
              <a:rPr sz="1100" b="1" spc="-5" dirty="0">
                <a:latin typeface="MyriadPro-Semibold"/>
                <a:cs typeface="MyriadPro-Semibold"/>
              </a:rPr>
              <a:t>rest in the Intimate</a:t>
            </a:r>
            <a:r>
              <a:rPr sz="1100" b="1" spc="-15" dirty="0">
                <a:latin typeface="MyriadPro-Semibold"/>
                <a:cs typeface="MyriadPro-Semibold"/>
              </a:rPr>
              <a:t> </a:t>
            </a:r>
            <a:r>
              <a:rPr sz="1100" b="1" spc="-5" dirty="0">
                <a:latin typeface="MyriadPro-Semibold"/>
                <a:cs typeface="MyriadPro-Semibold"/>
              </a:rPr>
              <a:t>Spirit</a:t>
            </a:r>
            <a:endParaRPr sz="1100" dirty="0">
              <a:latin typeface="MyriadPro-Semibold"/>
              <a:cs typeface="MyriadPro-Semibold"/>
            </a:endParaRPr>
          </a:p>
          <a:p>
            <a:pPr marL="12700" marR="247015" indent="13970">
              <a:lnSpc>
                <a:spcPct val="100000"/>
              </a:lnSpc>
              <a:spcBef>
                <a:spcPts val="600"/>
              </a:spcBef>
            </a:pPr>
            <a:r>
              <a:rPr sz="1100" dirty="0">
                <a:latin typeface="Myriad Pro"/>
                <a:cs typeface="Myriad Pro"/>
              </a:rPr>
              <a:t>I </a:t>
            </a:r>
            <a:r>
              <a:rPr sz="1100" spc="-5" dirty="0">
                <a:latin typeface="Myriad Pro"/>
                <a:cs typeface="Myriad Pro"/>
              </a:rPr>
              <a:t>imagine the Intimate Spirit who addresses </a:t>
            </a:r>
            <a:r>
              <a:rPr sz="1100" dirty="0">
                <a:latin typeface="Myriad Pro"/>
                <a:cs typeface="Myriad Pro"/>
              </a:rPr>
              <a:t>me </a:t>
            </a:r>
            <a:r>
              <a:rPr sz="1100" spc="-5" dirty="0">
                <a:latin typeface="Myriad Pro"/>
                <a:cs typeface="Myriad Pro"/>
              </a:rPr>
              <a:t>by name saying, ‘I would love it if  </a:t>
            </a:r>
            <a:r>
              <a:rPr sz="1100" dirty="0">
                <a:latin typeface="Myriad Pro"/>
                <a:cs typeface="Myriad Pro"/>
              </a:rPr>
              <a:t>we </a:t>
            </a:r>
            <a:r>
              <a:rPr sz="1100" spc="-5" dirty="0">
                <a:latin typeface="Myriad Pro"/>
                <a:cs typeface="Myriad Pro"/>
              </a:rPr>
              <a:t>could each give and receive from one another, our affection, even love in</a:t>
            </a:r>
            <a:r>
              <a:rPr sz="1100" spc="60" dirty="0">
                <a:latin typeface="Myriad Pro"/>
                <a:cs typeface="Myriad Pro"/>
              </a:rPr>
              <a:t> </a:t>
            </a:r>
            <a:r>
              <a:rPr sz="1100" spc="-5" dirty="0">
                <a:latin typeface="Myriad Pro"/>
                <a:cs typeface="Myriad Pro"/>
              </a:rPr>
              <a:t>time.'</a:t>
            </a:r>
            <a:endParaRPr sz="1100" dirty="0">
              <a:latin typeface="Myriad Pro"/>
              <a:cs typeface="Myriad Pro"/>
            </a:endParaRPr>
          </a:p>
          <a:p>
            <a:pPr marL="26670" marR="46990">
              <a:lnSpc>
                <a:spcPct val="100000"/>
              </a:lnSpc>
              <a:spcBef>
                <a:spcPts val="600"/>
              </a:spcBef>
            </a:pPr>
            <a:r>
              <a:rPr sz="1100" dirty="0">
                <a:latin typeface="Myriad Pro"/>
                <a:cs typeface="Myriad Pro"/>
              </a:rPr>
              <a:t>I </a:t>
            </a:r>
            <a:r>
              <a:rPr sz="1100" spc="-5" dirty="0">
                <a:latin typeface="Myriad Pro"/>
                <a:cs typeface="Myriad Pro"/>
              </a:rPr>
              <a:t>rest, for </a:t>
            </a:r>
            <a:r>
              <a:rPr sz="1100" dirty="0">
                <a:latin typeface="Myriad Pro"/>
                <a:cs typeface="Myriad Pro"/>
              </a:rPr>
              <a:t>a </a:t>
            </a:r>
            <a:r>
              <a:rPr sz="1100" spc="-5" dirty="0">
                <a:latin typeface="Myriad Pro"/>
                <a:cs typeface="Myriad Pro"/>
              </a:rPr>
              <a:t>time, now and reflectively throughout the whole day, in the Intimate Spirit.  </a:t>
            </a:r>
            <a:r>
              <a:rPr sz="1100" dirty="0">
                <a:latin typeface="Myriad Pro"/>
                <a:cs typeface="Myriad Pro"/>
              </a:rPr>
              <a:t>I am </a:t>
            </a:r>
            <a:r>
              <a:rPr sz="1100" spc="-5" dirty="0">
                <a:latin typeface="Myriad Pro"/>
                <a:cs typeface="Myriad Pro"/>
              </a:rPr>
              <a:t>lifted up, healed, fed and loved</a:t>
            </a:r>
            <a:r>
              <a:rPr sz="1100" spc="-20" dirty="0">
                <a:latin typeface="Myriad Pro"/>
                <a:cs typeface="Myriad Pro"/>
              </a:rPr>
              <a:t> </a:t>
            </a:r>
            <a:r>
              <a:rPr sz="1100" dirty="0">
                <a:latin typeface="Myriad Pro"/>
                <a:cs typeface="Myriad Pro"/>
              </a:rPr>
              <a:t>…</a:t>
            </a:r>
          </a:p>
          <a:p>
            <a:pPr marL="26670" marR="5080">
              <a:lnSpc>
                <a:spcPct val="100000"/>
              </a:lnSpc>
              <a:spcBef>
                <a:spcPts val="600"/>
              </a:spcBef>
            </a:pPr>
            <a:r>
              <a:rPr sz="1100" dirty="0">
                <a:latin typeface="Myriad Pro"/>
                <a:cs typeface="Myriad Pro"/>
              </a:rPr>
              <a:t>I </a:t>
            </a:r>
            <a:r>
              <a:rPr sz="1100" spc="-5" dirty="0">
                <a:latin typeface="Myriad Pro"/>
                <a:cs typeface="Myriad Pro"/>
              </a:rPr>
              <a:t>conclude in thanks, considering two questions. Firstly, if possible, how might </a:t>
            </a:r>
            <a:r>
              <a:rPr sz="1100" dirty="0">
                <a:latin typeface="Myriad Pro"/>
                <a:cs typeface="Myriad Pro"/>
              </a:rPr>
              <a:t>I </a:t>
            </a:r>
            <a:r>
              <a:rPr sz="1100" spc="-5" dirty="0">
                <a:latin typeface="Myriad Pro"/>
                <a:cs typeface="Myriad Pro"/>
              </a:rPr>
              <a:t>make  contact and reconnect with the one who was so intimate with me? Secondly, to whom  and how do </a:t>
            </a:r>
            <a:r>
              <a:rPr sz="1100" dirty="0">
                <a:latin typeface="Myriad Pro"/>
                <a:cs typeface="Myriad Pro"/>
              </a:rPr>
              <a:t>I </a:t>
            </a:r>
            <a:r>
              <a:rPr sz="1100" spc="-5" dirty="0">
                <a:latin typeface="Myriad Pro"/>
                <a:cs typeface="Myriad Pro"/>
              </a:rPr>
              <a:t>pass on this exercise </a:t>
            </a:r>
            <a:r>
              <a:rPr sz="1100" dirty="0">
                <a:latin typeface="Myriad Pro"/>
                <a:cs typeface="Myriad Pro"/>
              </a:rPr>
              <a:t>- </a:t>
            </a:r>
            <a:r>
              <a:rPr sz="1100" spc="-5" dirty="0">
                <a:latin typeface="Myriad Pro"/>
                <a:cs typeface="Myriad Pro"/>
              </a:rPr>
              <a:t>who urgently needs intimacy with the Spirit</a:t>
            </a:r>
            <a:r>
              <a:rPr sz="1100" spc="65" dirty="0">
                <a:latin typeface="Myriad Pro"/>
                <a:cs typeface="Myriad Pro"/>
              </a:rPr>
              <a:t> </a:t>
            </a:r>
            <a:r>
              <a:rPr sz="1100" spc="-5" dirty="0">
                <a:latin typeface="Myriad Pro"/>
                <a:cs typeface="Myriad Pro"/>
              </a:rPr>
              <a:t>now?</a:t>
            </a:r>
            <a:endParaRPr sz="1100" dirty="0">
              <a:latin typeface="Myriad Pro"/>
              <a:cs typeface="Myriad Pro"/>
            </a:endParaRPr>
          </a:p>
        </p:txBody>
      </p:sp>
      <p:sp>
        <p:nvSpPr>
          <p:cNvPr id="13" name="object 13"/>
          <p:cNvSpPr txBox="1"/>
          <p:nvPr/>
        </p:nvSpPr>
        <p:spPr>
          <a:xfrm>
            <a:off x="822958" y="8830818"/>
            <a:ext cx="822325" cy="182101"/>
          </a:xfrm>
          <a:prstGeom prst="rect">
            <a:avLst/>
          </a:prstGeom>
        </p:spPr>
        <p:txBody>
          <a:bodyPr vert="horz" wrap="square" lIns="0" tIns="12700" rIns="0" bIns="0" rtlCol="0">
            <a:spAutoFit/>
          </a:bodyPr>
          <a:lstStyle/>
          <a:p>
            <a:pPr marL="12700">
              <a:lnSpc>
                <a:spcPct val="100000"/>
              </a:lnSpc>
              <a:spcBef>
                <a:spcPts val="100"/>
              </a:spcBef>
            </a:pPr>
            <a:r>
              <a:rPr sz="1100" spc="-5" dirty="0">
                <a:latin typeface="Myriad Pro"/>
                <a:cs typeface="Myriad Pro"/>
              </a:rPr>
              <a:t>:</a:t>
            </a:r>
            <a:endParaRPr sz="1100" dirty="0">
              <a:latin typeface="Myriad Pro"/>
              <a:cs typeface="Myriad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06650" y="9626346"/>
            <a:ext cx="2348183"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dirty="0">
              <a:latin typeface="Myriad Pro"/>
              <a:cs typeface="Myriad Pro"/>
            </a:endParaRPr>
          </a:p>
        </p:txBody>
      </p:sp>
      <p:sp>
        <p:nvSpPr>
          <p:cNvPr id="3" name="object 3"/>
          <p:cNvSpPr txBox="1"/>
          <p:nvPr/>
        </p:nvSpPr>
        <p:spPr>
          <a:xfrm>
            <a:off x="6702602" y="3372764"/>
            <a:ext cx="372745" cy="3953510"/>
          </a:xfrm>
          <a:prstGeom prst="rect">
            <a:avLst/>
          </a:prstGeom>
        </p:spPr>
        <p:txBody>
          <a:bodyPr vert="vert270" wrap="square" lIns="0" tIns="0" rIns="0" bIns="0" rtlCol="0">
            <a:spAutoFit/>
          </a:bodyPr>
          <a:lstStyle/>
          <a:p>
            <a:pPr marL="12700">
              <a:lnSpc>
                <a:spcPts val="2715"/>
              </a:lnSpc>
              <a:tabLst>
                <a:tab pos="1862455" algn="l"/>
                <a:tab pos="2575560" algn="l"/>
                <a:tab pos="3380104" algn="l"/>
              </a:tabLst>
            </a:pPr>
            <a:r>
              <a:rPr sz="2400" b="1" spc="-5" dirty="0">
                <a:solidFill>
                  <a:srgbClr val="C00000"/>
                </a:solidFill>
                <a:latin typeface="MyriadPro-SemiExt"/>
                <a:cs typeface="MyriadPro-SemiExt"/>
              </a:rPr>
              <a:t>AN</a:t>
            </a:r>
            <a:r>
              <a:rPr sz="2400" b="1" spc="-10" dirty="0">
                <a:solidFill>
                  <a:srgbClr val="C00000"/>
                </a:solidFill>
                <a:latin typeface="MyriadPro-SemiExt"/>
                <a:cs typeface="MyriadPro-SemiExt"/>
              </a:rPr>
              <a:t>TI</a:t>
            </a:r>
            <a:r>
              <a:rPr sz="2400" b="1" spc="10" dirty="0">
                <a:solidFill>
                  <a:srgbClr val="C00000"/>
                </a:solidFill>
                <a:latin typeface="MyriadPro-SemiExt"/>
                <a:cs typeface="MyriadPro-SemiExt"/>
              </a:rPr>
              <a:t>B</a:t>
            </a:r>
            <a:r>
              <a:rPr sz="2400" b="1" dirty="0">
                <a:solidFill>
                  <a:srgbClr val="C00000"/>
                </a:solidFill>
                <a:latin typeface="MyriadPro-SemiExt"/>
                <a:cs typeface="MyriadPro-SemiExt"/>
              </a:rPr>
              <a:t>OD</a:t>
            </a:r>
            <a:r>
              <a:rPr sz="2400" b="1" spc="-10" dirty="0">
                <a:solidFill>
                  <a:srgbClr val="C00000"/>
                </a:solidFill>
                <a:latin typeface="MyriadPro-SemiExt"/>
                <a:cs typeface="MyriadPro-SemiExt"/>
              </a:rPr>
              <a:t>I</a:t>
            </a:r>
            <a:r>
              <a:rPr sz="2400" b="1" spc="5" dirty="0">
                <a:solidFill>
                  <a:srgbClr val="C00000"/>
                </a:solidFill>
                <a:latin typeface="MyriadPro-SemiExt"/>
                <a:cs typeface="MyriadPro-SemiExt"/>
              </a:rPr>
              <a:t>E</a:t>
            </a:r>
            <a:r>
              <a:rPr sz="2400" b="1" dirty="0">
                <a:solidFill>
                  <a:srgbClr val="C00000"/>
                </a:solidFill>
                <a:latin typeface="MyriadPro-SemiExt"/>
                <a:cs typeface="MyriadPro-SemiExt"/>
              </a:rPr>
              <a:t>S	</a:t>
            </a:r>
            <a:r>
              <a:rPr sz="2400" b="1" spc="-10" dirty="0">
                <a:solidFill>
                  <a:srgbClr val="C00000"/>
                </a:solidFill>
                <a:latin typeface="MyriadPro-SemiExt"/>
                <a:cs typeface="MyriadPro-SemiExt"/>
              </a:rPr>
              <a:t>F</a:t>
            </a:r>
            <a:r>
              <a:rPr sz="2400" b="1" dirty="0">
                <a:solidFill>
                  <a:srgbClr val="C00000"/>
                </a:solidFill>
                <a:latin typeface="MyriadPro-SemiExt"/>
                <a:cs typeface="MyriadPro-SemiExt"/>
              </a:rPr>
              <a:t>OR	</a:t>
            </a:r>
            <a:r>
              <a:rPr sz="2400" b="1" spc="-5" dirty="0">
                <a:solidFill>
                  <a:srgbClr val="C00000"/>
                </a:solidFill>
                <a:latin typeface="MyriadPro-SemiExt"/>
                <a:cs typeface="MyriadPro-SemiExt"/>
              </a:rPr>
              <a:t>N</a:t>
            </a:r>
            <a:r>
              <a:rPr sz="2400" b="1" spc="30" dirty="0">
                <a:solidFill>
                  <a:srgbClr val="C00000"/>
                </a:solidFill>
                <a:latin typeface="MyriadPro-SemiExt"/>
                <a:cs typeface="MyriadPro-SemiExt"/>
              </a:rPr>
              <a:t>E</a:t>
            </a:r>
            <a:r>
              <a:rPr sz="2400" b="1" dirty="0">
                <a:solidFill>
                  <a:srgbClr val="C00000"/>
                </a:solidFill>
                <a:latin typeface="MyriadPro-SemiExt"/>
                <a:cs typeface="MyriadPro-SemiExt"/>
              </a:rPr>
              <a:t>W	</a:t>
            </a:r>
            <a:r>
              <a:rPr sz="2400" b="1" spc="10" dirty="0">
                <a:solidFill>
                  <a:srgbClr val="C00000"/>
                </a:solidFill>
                <a:latin typeface="MyriadPro-SemiExt"/>
                <a:cs typeface="MyriadPro-SemiExt"/>
              </a:rPr>
              <a:t>L</a:t>
            </a:r>
            <a:r>
              <a:rPr sz="2400" b="1" spc="-10" dirty="0">
                <a:solidFill>
                  <a:srgbClr val="C00000"/>
                </a:solidFill>
                <a:latin typeface="MyriadPro-SemiExt"/>
                <a:cs typeface="MyriadPro-SemiExt"/>
              </a:rPr>
              <a:t>IF</a:t>
            </a:r>
            <a:r>
              <a:rPr sz="2400" b="1" dirty="0">
                <a:solidFill>
                  <a:srgbClr val="C00000"/>
                </a:solidFill>
                <a:latin typeface="MyriadPro-SemiExt"/>
                <a:cs typeface="MyriadPro-SemiExt"/>
              </a:rPr>
              <a:t>E</a:t>
            </a:r>
            <a:endParaRPr sz="2400">
              <a:latin typeface="MyriadPro-SemiExt"/>
              <a:cs typeface="MyriadPro-SemiExt"/>
            </a:endParaRPr>
          </a:p>
        </p:txBody>
      </p:sp>
      <p:sp>
        <p:nvSpPr>
          <p:cNvPr id="4" name="object 4"/>
          <p:cNvSpPr/>
          <p:nvPr/>
        </p:nvSpPr>
        <p:spPr>
          <a:xfrm>
            <a:off x="852750" y="1052122"/>
            <a:ext cx="5507843" cy="827976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958" y="954466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3"/>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4"/>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5"/>
              </a:rPr>
              <a:t>www.jisa.org.au</a:t>
            </a:r>
            <a:endParaRPr sz="1100">
              <a:latin typeface="Myriad Pro"/>
              <a:cs typeface="Myriad Pro"/>
            </a:endParaRPr>
          </a:p>
        </p:txBody>
      </p:sp>
      <p:sp>
        <p:nvSpPr>
          <p:cNvPr id="3" name="object 3"/>
          <p:cNvSpPr txBox="1">
            <a:spLocks noGrp="1"/>
          </p:cNvSpPr>
          <p:nvPr>
            <p:ph type="title"/>
          </p:nvPr>
        </p:nvSpPr>
        <p:spPr>
          <a:xfrm>
            <a:off x="822958" y="698754"/>
            <a:ext cx="355663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ANTIBODIES for NEW</a:t>
            </a:r>
            <a:r>
              <a:rPr sz="2400" b="1" spc="-100" dirty="0">
                <a:latin typeface="MyriadPro-SemiExt"/>
                <a:cs typeface="MyriadPro-SemiExt"/>
              </a:rPr>
              <a:t> </a:t>
            </a:r>
            <a:r>
              <a:rPr sz="2400" b="1" dirty="0">
                <a:latin typeface="MyriadPro-SemiExt"/>
                <a:cs typeface="MyriadPro-SemiExt"/>
              </a:rPr>
              <a:t>LIFE</a:t>
            </a:r>
            <a:endParaRPr sz="2400">
              <a:latin typeface="MyriadPro-SemiExt"/>
              <a:cs typeface="MyriadPro-SemiExt"/>
            </a:endParaRPr>
          </a:p>
        </p:txBody>
      </p:sp>
      <p:sp>
        <p:nvSpPr>
          <p:cNvPr id="4" name="object 4"/>
          <p:cNvSpPr txBox="1"/>
          <p:nvPr/>
        </p:nvSpPr>
        <p:spPr>
          <a:xfrm>
            <a:off x="5167628" y="764545"/>
            <a:ext cx="1734822" cy="259686"/>
          </a:xfrm>
          <a:prstGeom prst="rect">
            <a:avLst/>
          </a:prstGeom>
        </p:spPr>
        <p:txBody>
          <a:bodyPr vert="horz" wrap="square" lIns="0" tIns="13335" rIns="0" bIns="0" rtlCol="0">
            <a:spAutoFit/>
          </a:bodyPr>
          <a:lstStyle/>
          <a:p>
            <a:pPr marL="12700">
              <a:lnSpc>
                <a:spcPct val="100000"/>
              </a:lnSpc>
              <a:spcBef>
                <a:spcPts val="105"/>
              </a:spcBef>
            </a:pPr>
            <a:r>
              <a:rPr sz="1600" spc="-5" dirty="0">
                <a:latin typeface="Myriad Pro"/>
                <a:cs typeface="Myriad Pro"/>
              </a:rPr>
              <a:t>Immunology</a:t>
            </a:r>
            <a:endParaRPr sz="1600" dirty="0">
              <a:latin typeface="Myriad Pro"/>
              <a:cs typeface="Myriad Pro"/>
            </a:endParaRPr>
          </a:p>
        </p:txBody>
      </p:sp>
      <p:sp>
        <p:nvSpPr>
          <p:cNvPr id="5" name="object 5"/>
          <p:cNvSpPr txBox="1"/>
          <p:nvPr/>
        </p:nvSpPr>
        <p:spPr>
          <a:xfrm>
            <a:off x="425450" y="1378458"/>
            <a:ext cx="6705600" cy="127571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Myriad Pro"/>
                <a:cs typeface="Myriad Pro"/>
              </a:rPr>
              <a:t>A </a:t>
            </a:r>
            <a:r>
              <a:rPr sz="1100" spc="-5" dirty="0">
                <a:latin typeface="Myriad Pro"/>
                <a:cs typeface="Myriad Pro"/>
              </a:rPr>
              <a:t>new heart </a:t>
            </a:r>
            <a:r>
              <a:rPr sz="1100" dirty="0">
                <a:latin typeface="Myriad Pro"/>
                <a:cs typeface="Myriad Pro"/>
              </a:rPr>
              <a:t>I </a:t>
            </a:r>
            <a:r>
              <a:rPr sz="1100" spc="-5" dirty="0">
                <a:latin typeface="Myriad Pro"/>
                <a:cs typeface="Myriad Pro"/>
              </a:rPr>
              <a:t>will give you, and </a:t>
            </a:r>
            <a:r>
              <a:rPr sz="1100" dirty="0">
                <a:latin typeface="Myriad Pro"/>
                <a:cs typeface="Myriad Pro"/>
              </a:rPr>
              <a:t>a </a:t>
            </a:r>
            <a:r>
              <a:rPr sz="1100" spc="-5" dirty="0">
                <a:latin typeface="Myriad Pro"/>
                <a:cs typeface="Myriad Pro"/>
              </a:rPr>
              <a:t>new spirit </a:t>
            </a:r>
            <a:r>
              <a:rPr sz="1100" dirty="0">
                <a:latin typeface="Myriad Pro"/>
                <a:cs typeface="Myriad Pro"/>
              </a:rPr>
              <a:t>I </a:t>
            </a:r>
            <a:r>
              <a:rPr sz="1100" spc="-5" dirty="0">
                <a:latin typeface="Myriad Pro"/>
                <a:cs typeface="Myriad Pro"/>
              </a:rPr>
              <a:t>will put within you; and </a:t>
            </a:r>
            <a:r>
              <a:rPr sz="1100" dirty="0">
                <a:latin typeface="Myriad Pro"/>
                <a:cs typeface="Myriad Pro"/>
              </a:rPr>
              <a:t>I </a:t>
            </a:r>
            <a:r>
              <a:rPr sz="1100" spc="-5" dirty="0">
                <a:latin typeface="Myriad Pro"/>
                <a:cs typeface="Myriad Pro"/>
              </a:rPr>
              <a:t>will remove from your body the  heart of stone and give you </a:t>
            </a:r>
            <a:r>
              <a:rPr sz="1100" dirty="0">
                <a:latin typeface="Myriad Pro"/>
                <a:cs typeface="Myriad Pro"/>
              </a:rPr>
              <a:t>a </a:t>
            </a:r>
            <a:r>
              <a:rPr sz="1100" spc="-5" dirty="0">
                <a:latin typeface="Myriad Pro"/>
                <a:cs typeface="Myriad Pro"/>
              </a:rPr>
              <a:t>heart of flesh. </a:t>
            </a:r>
            <a:r>
              <a:rPr sz="1000" dirty="0">
                <a:latin typeface="Myriad Pro"/>
                <a:cs typeface="Myriad Pro"/>
              </a:rPr>
              <a:t>Ezek</a:t>
            </a:r>
            <a:r>
              <a:rPr sz="1000" spc="-10" dirty="0">
                <a:latin typeface="Myriad Pro"/>
                <a:cs typeface="Myriad Pro"/>
              </a:rPr>
              <a:t> </a:t>
            </a:r>
            <a:r>
              <a:rPr sz="1000" spc="-5" dirty="0">
                <a:latin typeface="Myriad Pro"/>
                <a:cs typeface="Myriad Pro"/>
              </a:rPr>
              <a:t>36:26-28</a:t>
            </a:r>
            <a:endParaRPr sz="1000">
              <a:latin typeface="Myriad Pro"/>
              <a:cs typeface="Myriad Pro"/>
            </a:endParaRPr>
          </a:p>
          <a:p>
            <a:pPr marL="12700" marR="1609090">
              <a:lnSpc>
                <a:spcPct val="100000"/>
              </a:lnSpc>
              <a:spcBef>
                <a:spcPts val="605"/>
              </a:spcBef>
            </a:pPr>
            <a:r>
              <a:rPr sz="1100" spc="-5" dirty="0">
                <a:latin typeface="Myriad Pro"/>
                <a:cs typeface="Myriad Pro"/>
              </a:rPr>
              <a:t>The thought of </a:t>
            </a:r>
            <a:r>
              <a:rPr sz="1100" dirty="0">
                <a:latin typeface="Myriad Pro"/>
                <a:cs typeface="Myriad Pro"/>
              </a:rPr>
              <a:t>my </a:t>
            </a:r>
            <a:r>
              <a:rPr sz="1100" spc="-5" dirty="0">
                <a:latin typeface="Myriad Pro"/>
                <a:cs typeface="Myriad Pro"/>
              </a:rPr>
              <a:t>affliction and </a:t>
            </a:r>
            <a:r>
              <a:rPr sz="1100" dirty="0">
                <a:latin typeface="Myriad Pro"/>
                <a:cs typeface="Myriad Pro"/>
              </a:rPr>
              <a:t>my </a:t>
            </a:r>
            <a:r>
              <a:rPr sz="1100" spc="-5" dirty="0">
                <a:latin typeface="Myriad Pro"/>
                <a:cs typeface="Myriad Pro"/>
              </a:rPr>
              <a:t>homelessness is wormwood and gall!  </a:t>
            </a:r>
            <a:r>
              <a:rPr sz="1100" dirty="0">
                <a:latin typeface="Myriad Pro"/>
                <a:cs typeface="Myriad Pro"/>
              </a:rPr>
              <a:t>My </a:t>
            </a:r>
            <a:r>
              <a:rPr sz="1100" spc="-5" dirty="0">
                <a:latin typeface="Myriad Pro"/>
                <a:cs typeface="Myriad Pro"/>
              </a:rPr>
              <a:t>soul continually thinks of it and is bowed down within</a:t>
            </a:r>
            <a:r>
              <a:rPr sz="1100" dirty="0">
                <a:latin typeface="Myriad Pro"/>
                <a:cs typeface="Myriad Pro"/>
              </a:rPr>
              <a:t> </a:t>
            </a:r>
            <a:r>
              <a:rPr sz="1100" spc="-5" dirty="0">
                <a:latin typeface="Myriad Pro"/>
                <a:cs typeface="Myriad Pro"/>
              </a:rPr>
              <a:t>me.</a:t>
            </a:r>
            <a:endParaRPr sz="1100">
              <a:latin typeface="Myriad Pro"/>
              <a:cs typeface="Myriad Pro"/>
            </a:endParaRPr>
          </a:p>
          <a:p>
            <a:pPr marL="12700">
              <a:lnSpc>
                <a:spcPct val="100000"/>
              </a:lnSpc>
            </a:pPr>
            <a:r>
              <a:rPr sz="1100" spc="-5" dirty="0">
                <a:latin typeface="Myriad Pro"/>
                <a:cs typeface="Myriad Pro"/>
              </a:rPr>
              <a:t>But this </a:t>
            </a:r>
            <a:r>
              <a:rPr sz="1100" dirty="0">
                <a:latin typeface="Myriad Pro"/>
                <a:cs typeface="Myriad Pro"/>
              </a:rPr>
              <a:t>I </a:t>
            </a:r>
            <a:r>
              <a:rPr sz="1100" spc="-5" dirty="0">
                <a:latin typeface="Myriad Pro"/>
                <a:cs typeface="Myriad Pro"/>
              </a:rPr>
              <a:t>call to mind, and therefore </a:t>
            </a:r>
            <a:r>
              <a:rPr sz="1100" dirty="0">
                <a:latin typeface="Myriad Pro"/>
                <a:cs typeface="Myriad Pro"/>
              </a:rPr>
              <a:t>I </a:t>
            </a:r>
            <a:r>
              <a:rPr sz="1100" spc="-5" dirty="0">
                <a:latin typeface="Myriad Pro"/>
                <a:cs typeface="Myriad Pro"/>
              </a:rPr>
              <a:t>have</a:t>
            </a:r>
            <a:r>
              <a:rPr sz="1100" spc="-10" dirty="0">
                <a:latin typeface="Myriad Pro"/>
                <a:cs typeface="Myriad Pro"/>
              </a:rPr>
              <a:t> </a:t>
            </a:r>
            <a:r>
              <a:rPr sz="1100" spc="-5" dirty="0">
                <a:latin typeface="Myriad Pro"/>
                <a:cs typeface="Myriad Pro"/>
              </a:rPr>
              <a:t>hope:</a:t>
            </a:r>
            <a:endParaRPr sz="1100">
              <a:latin typeface="Myriad Pro"/>
              <a:cs typeface="Myriad Pro"/>
            </a:endParaRPr>
          </a:p>
          <a:p>
            <a:pPr marL="12700" marR="1370965">
              <a:lnSpc>
                <a:spcPct val="100000"/>
              </a:lnSpc>
            </a:pPr>
            <a:r>
              <a:rPr sz="1100" spc="-5" dirty="0">
                <a:latin typeface="Myriad Pro"/>
                <a:cs typeface="Myriad Pro"/>
              </a:rPr>
              <a:t>The steadfast love of the Lord never ceases, his mercies never come to an end;  they are new every morning. </a:t>
            </a:r>
            <a:r>
              <a:rPr sz="1000" dirty="0">
                <a:latin typeface="Myriad Pro"/>
                <a:cs typeface="Myriad Pro"/>
              </a:rPr>
              <a:t>Lam</a:t>
            </a:r>
            <a:r>
              <a:rPr sz="1000" spc="-5" dirty="0">
                <a:latin typeface="Myriad Pro"/>
                <a:cs typeface="Myriad Pro"/>
              </a:rPr>
              <a:t> 3:19-24</a:t>
            </a:r>
            <a:endParaRPr sz="1000">
              <a:latin typeface="Myriad Pro"/>
              <a:cs typeface="Myriad Pro"/>
            </a:endParaRPr>
          </a:p>
        </p:txBody>
      </p:sp>
      <p:sp>
        <p:nvSpPr>
          <p:cNvPr id="6" name="object 6"/>
          <p:cNvSpPr txBox="1"/>
          <p:nvPr/>
        </p:nvSpPr>
        <p:spPr>
          <a:xfrm>
            <a:off x="822958" y="2856738"/>
            <a:ext cx="58039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a:latin typeface="MyriadPro-Semibold"/>
              <a:cs typeface="MyriadPro-Semibold"/>
            </a:endParaRPr>
          </a:p>
        </p:txBody>
      </p:sp>
      <p:sp>
        <p:nvSpPr>
          <p:cNvPr id="7" name="object 7"/>
          <p:cNvSpPr txBox="1"/>
          <p:nvPr/>
        </p:nvSpPr>
        <p:spPr>
          <a:xfrm>
            <a:off x="1737358" y="2781148"/>
            <a:ext cx="4898390" cy="1595120"/>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touch the Heart of New</a:t>
            </a:r>
            <a:r>
              <a:rPr sz="1100" b="1" spc="-15" dirty="0">
                <a:latin typeface="MyriadPro-Semibold"/>
                <a:cs typeface="MyriadPro-Semibold"/>
              </a:rPr>
              <a:t> </a:t>
            </a:r>
            <a:r>
              <a:rPr sz="1100" b="1" spc="-5" dirty="0">
                <a:latin typeface="MyriadPro-Semibold"/>
                <a:cs typeface="MyriadPro-Semibold"/>
              </a:rPr>
              <a:t>Life.</a:t>
            </a:r>
            <a:endParaRPr sz="1100">
              <a:latin typeface="MyriadPro-Semibold"/>
              <a:cs typeface="MyriadPro-Semibold"/>
            </a:endParaRPr>
          </a:p>
          <a:p>
            <a:pPr marL="12700" marR="170815">
              <a:lnSpc>
                <a:spcPct val="100000"/>
              </a:lnSpc>
              <a:spcBef>
                <a:spcPts val="600"/>
              </a:spcBef>
            </a:pPr>
            <a:r>
              <a:rPr sz="1100" dirty="0">
                <a:latin typeface="Myriad Pro"/>
                <a:cs typeface="Myriad Pro"/>
              </a:rPr>
              <a:t>A </a:t>
            </a:r>
            <a:r>
              <a:rPr sz="1100" spc="-5" dirty="0">
                <a:latin typeface="Myriad Pro"/>
                <a:cs typeface="Myriad Pro"/>
              </a:rPr>
              <a:t>seedling is </a:t>
            </a:r>
            <a:r>
              <a:rPr sz="1100" dirty="0">
                <a:latin typeface="Myriad Pro"/>
                <a:cs typeface="Myriad Pro"/>
              </a:rPr>
              <a:t>a </a:t>
            </a:r>
            <a:r>
              <a:rPr sz="1100" spc="-5" dirty="0">
                <a:latin typeface="Myriad Pro"/>
                <a:cs typeface="Myriad Pro"/>
              </a:rPr>
              <a:t>seed with first growth. An egg holds the promise of new life, yet to  hatch </a:t>
            </a:r>
            <a:r>
              <a:rPr sz="1100" dirty="0">
                <a:latin typeface="Myriad Pro"/>
                <a:cs typeface="Myriad Pro"/>
              </a:rPr>
              <a:t>– a </a:t>
            </a:r>
            <a:r>
              <a:rPr sz="1100" spc="-5" dirty="0">
                <a:latin typeface="Myriad Pro"/>
                <a:cs typeface="Myriad Pro"/>
              </a:rPr>
              <a:t>mystery to look forward to. It is also an ancient symbol of resurrection.  Holding either seed or egg, </a:t>
            </a:r>
            <a:r>
              <a:rPr sz="1100" dirty="0">
                <a:latin typeface="Myriad Pro"/>
                <a:cs typeface="Myriad Pro"/>
              </a:rPr>
              <a:t>I </a:t>
            </a:r>
            <a:r>
              <a:rPr sz="1100" spc="-5" dirty="0">
                <a:latin typeface="Myriad Pro"/>
                <a:cs typeface="Myriad Pro"/>
              </a:rPr>
              <a:t>consider what has helped </a:t>
            </a:r>
            <a:r>
              <a:rPr sz="1100" dirty="0">
                <a:latin typeface="Myriad Pro"/>
                <a:cs typeface="Myriad Pro"/>
              </a:rPr>
              <a:t>me </a:t>
            </a:r>
            <a:r>
              <a:rPr sz="1100" spc="-5" dirty="0">
                <a:latin typeface="Myriad Pro"/>
                <a:cs typeface="Myriad Pro"/>
              </a:rPr>
              <a:t>to grow</a:t>
            </a:r>
            <a:r>
              <a:rPr sz="1100" spc="35" dirty="0">
                <a:latin typeface="Myriad Pro"/>
                <a:cs typeface="Myriad Pro"/>
              </a:rPr>
              <a:t> </a:t>
            </a:r>
            <a:r>
              <a:rPr sz="1100" spc="-5" dirty="0">
                <a:latin typeface="Myriad Pro"/>
                <a:cs typeface="Myriad Pro"/>
              </a:rPr>
              <a:t>spiritually.</a:t>
            </a:r>
            <a:endParaRPr sz="1100">
              <a:latin typeface="Myriad Pro"/>
              <a:cs typeface="Myriad Pro"/>
            </a:endParaRPr>
          </a:p>
          <a:p>
            <a:pPr marL="12700" marR="508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someone who gave </a:t>
            </a:r>
            <a:r>
              <a:rPr sz="1100" dirty="0">
                <a:latin typeface="Myriad Pro"/>
                <a:cs typeface="Myriad Pro"/>
              </a:rPr>
              <a:t>me </a:t>
            </a:r>
            <a:r>
              <a:rPr sz="1100" spc="-5" dirty="0">
                <a:latin typeface="Myriad Pro"/>
                <a:cs typeface="Myriad Pro"/>
              </a:rPr>
              <a:t>new life. If praying alone </a:t>
            </a:r>
            <a:r>
              <a:rPr sz="1100" dirty="0">
                <a:latin typeface="Myriad Pro"/>
                <a:cs typeface="Myriad Pro"/>
              </a:rPr>
              <a:t>I </a:t>
            </a:r>
            <a:r>
              <a:rPr sz="1100" spc="-5" dirty="0">
                <a:latin typeface="Myriad Pro"/>
                <a:cs typeface="Myriad Pro"/>
              </a:rPr>
              <a:t>hold  that memory, if </a:t>
            </a:r>
            <a:r>
              <a:rPr sz="1100" dirty="0">
                <a:latin typeface="Myriad Pro"/>
                <a:cs typeface="Myriad Pro"/>
              </a:rPr>
              <a:t>I am </a:t>
            </a:r>
            <a:r>
              <a:rPr sz="1100" spc="-5" dirty="0">
                <a:latin typeface="Myriad Pro"/>
                <a:cs typeface="Myriad Pro"/>
              </a:rPr>
              <a:t>praying in </a:t>
            </a:r>
            <a:r>
              <a:rPr sz="1100" dirty="0">
                <a:latin typeface="Myriad Pro"/>
                <a:cs typeface="Myriad Pro"/>
              </a:rPr>
              <a:t>a </a:t>
            </a:r>
            <a:r>
              <a:rPr sz="1100" spc="-5" dirty="0">
                <a:latin typeface="Myriad Pro"/>
                <a:cs typeface="Myriad Pro"/>
              </a:rPr>
              <a:t>group, </a:t>
            </a:r>
            <a:r>
              <a:rPr sz="1100" dirty="0">
                <a:latin typeface="Myriad Pro"/>
                <a:cs typeface="Myriad Pro"/>
              </a:rPr>
              <a:t>I </a:t>
            </a:r>
            <a:r>
              <a:rPr sz="1100" spc="-5" dirty="0">
                <a:latin typeface="Myriad Pro"/>
                <a:cs typeface="Myriad Pro"/>
              </a:rPr>
              <a:t>share it with them, listening in turn to their  stories, feeling touched by the Spirit of New Life ... </a:t>
            </a:r>
            <a:r>
              <a:rPr sz="1100" dirty="0">
                <a:latin typeface="Myriad Pro"/>
                <a:cs typeface="Myriad Pro"/>
              </a:rPr>
              <a:t>I </a:t>
            </a:r>
            <a:r>
              <a:rPr sz="1100" spc="-5" dirty="0">
                <a:latin typeface="Myriad Pro"/>
                <a:cs typeface="Myriad Pro"/>
              </a:rPr>
              <a:t>begin to understand how  important moving forward into new life is in these deadly times.</a:t>
            </a:r>
            <a:endParaRPr sz="1100">
              <a:latin typeface="Myriad Pro"/>
              <a:cs typeface="Myriad Pro"/>
            </a:endParaRPr>
          </a:p>
        </p:txBody>
      </p:sp>
      <p:sp>
        <p:nvSpPr>
          <p:cNvPr id="8" name="object 8"/>
          <p:cNvSpPr txBox="1"/>
          <p:nvPr/>
        </p:nvSpPr>
        <p:spPr>
          <a:xfrm>
            <a:off x="822958" y="4502658"/>
            <a:ext cx="589915"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dirty="0">
              <a:latin typeface="MyriadPro-Semibold"/>
              <a:cs typeface="MyriadPro-Semibold"/>
            </a:endParaRPr>
          </a:p>
        </p:txBody>
      </p:sp>
      <p:sp>
        <p:nvSpPr>
          <p:cNvPr id="9" name="object 9"/>
          <p:cNvSpPr txBox="1"/>
          <p:nvPr/>
        </p:nvSpPr>
        <p:spPr>
          <a:xfrm>
            <a:off x="1737358" y="4792565"/>
            <a:ext cx="4784092" cy="1336263"/>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desire </a:t>
            </a:r>
            <a:r>
              <a:rPr sz="1100" b="1" dirty="0">
                <a:latin typeface="MyriadPro-Semibold"/>
                <a:cs typeface="MyriadPro-Semibold"/>
              </a:rPr>
              <a:t>a </a:t>
            </a:r>
            <a:r>
              <a:rPr sz="1100" b="1" spc="-5" dirty="0">
                <a:latin typeface="MyriadPro-Semibold"/>
                <a:cs typeface="MyriadPro-Semibold"/>
              </a:rPr>
              <a:t>New Life and New</a:t>
            </a:r>
            <a:r>
              <a:rPr sz="1100" b="1" spc="-20" dirty="0">
                <a:latin typeface="MyriadPro-Semibold"/>
                <a:cs typeface="MyriadPro-Semibold"/>
              </a:rPr>
              <a:t> </a:t>
            </a:r>
            <a:r>
              <a:rPr sz="1100" b="1" spc="-5" dirty="0">
                <a:latin typeface="MyriadPro-Semibold"/>
                <a:cs typeface="MyriadPro-Semibold"/>
              </a:rPr>
              <a:t>Spirit.</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slowly and prayerfully read the prayer texts above.</a:t>
            </a:r>
            <a:endParaRPr sz="1100" dirty="0">
              <a:latin typeface="Myriad Pro"/>
              <a:cs typeface="Myriad Pro"/>
            </a:endParaRPr>
          </a:p>
          <a:p>
            <a:pPr marL="12700">
              <a:lnSpc>
                <a:spcPct val="100000"/>
              </a:lnSpc>
              <a:spcBef>
                <a:spcPts val="600"/>
              </a:spcBef>
            </a:pPr>
            <a:r>
              <a:rPr sz="1100" dirty="0">
                <a:latin typeface="Myriad Pro"/>
                <a:cs typeface="Myriad Pro"/>
              </a:rPr>
              <a:t>I </a:t>
            </a:r>
            <a:r>
              <a:rPr sz="1100" spc="-5" dirty="0">
                <a:latin typeface="Myriad Pro"/>
                <a:cs typeface="Myriad Pro"/>
              </a:rPr>
              <a:t>name all the new things </a:t>
            </a:r>
            <a:r>
              <a:rPr sz="1100" dirty="0">
                <a:latin typeface="Myriad Pro"/>
                <a:cs typeface="Myriad Pro"/>
              </a:rPr>
              <a:t>I </a:t>
            </a:r>
            <a:r>
              <a:rPr sz="1100" spc="-5" dirty="0">
                <a:latin typeface="Myriad Pro"/>
                <a:cs typeface="Myriad Pro"/>
              </a:rPr>
              <a:t>desire in </a:t>
            </a:r>
            <a:r>
              <a:rPr sz="1100" dirty="0">
                <a:latin typeface="Myriad Pro"/>
                <a:cs typeface="Myriad Pro"/>
              </a:rPr>
              <a:t>my </a:t>
            </a:r>
            <a:r>
              <a:rPr sz="1100" spc="-5" dirty="0">
                <a:latin typeface="Myriad Pro"/>
                <a:cs typeface="Myriad Pro"/>
              </a:rPr>
              <a:t>life, however audacious</a:t>
            </a:r>
            <a:r>
              <a:rPr sz="1100" spc="-10" dirty="0">
                <a:latin typeface="Myriad Pro"/>
                <a:cs typeface="Myriad Pro"/>
              </a:rPr>
              <a:t> </a:t>
            </a:r>
            <a:r>
              <a:rPr sz="1100" dirty="0">
                <a:latin typeface="Myriad Pro"/>
                <a:cs typeface="Myriad Pro"/>
              </a:rPr>
              <a:t>…</a:t>
            </a:r>
          </a:p>
          <a:p>
            <a:pPr marL="12700" marR="5080">
              <a:lnSpc>
                <a:spcPct val="100000"/>
              </a:lnSpc>
              <a:spcBef>
                <a:spcPts val="600"/>
              </a:spcBef>
            </a:pPr>
            <a:r>
              <a:rPr sz="1100" dirty="0">
                <a:latin typeface="Myriad Pro"/>
                <a:cs typeface="Myriad Pro"/>
              </a:rPr>
              <a:t>I </a:t>
            </a:r>
            <a:r>
              <a:rPr sz="1100" spc="-5" dirty="0">
                <a:latin typeface="Myriad Pro"/>
                <a:cs typeface="Myriad Pro"/>
              </a:rPr>
              <a:t>ask the Spirit for the gift of </a:t>
            </a:r>
            <a:r>
              <a:rPr sz="1100" dirty="0">
                <a:latin typeface="Myriad Pro"/>
                <a:cs typeface="Myriad Pro"/>
              </a:rPr>
              <a:t>a </a:t>
            </a:r>
            <a:r>
              <a:rPr sz="1100" spc="-5" dirty="0">
                <a:latin typeface="Myriad Pro"/>
                <a:cs typeface="Myriad Pro"/>
              </a:rPr>
              <a:t>new self, for greater wholeness at the end of this crisis.  May the Spirit bring new life from any dead, dark, wounded places in</a:t>
            </a:r>
            <a:r>
              <a:rPr sz="1100" spc="30" dirty="0">
                <a:latin typeface="Myriad Pro"/>
                <a:cs typeface="Myriad Pro"/>
              </a:rPr>
              <a:t> </a:t>
            </a:r>
            <a:r>
              <a:rPr sz="1100" spc="-5" dirty="0">
                <a:latin typeface="Myriad Pro"/>
                <a:cs typeface="Myriad Pro"/>
              </a:rPr>
              <a:t>me.</a:t>
            </a:r>
            <a:endParaRPr sz="1100" dirty="0">
              <a:latin typeface="Myriad Pro"/>
              <a:cs typeface="Myriad Pro"/>
            </a:endParaRPr>
          </a:p>
        </p:txBody>
      </p:sp>
      <p:sp>
        <p:nvSpPr>
          <p:cNvPr id="10" name="object 10"/>
          <p:cNvSpPr txBox="1"/>
          <p:nvPr/>
        </p:nvSpPr>
        <p:spPr>
          <a:xfrm>
            <a:off x="822957" y="6224753"/>
            <a:ext cx="914401"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New</a:t>
            </a:r>
            <a:r>
              <a:rPr lang="en-AU" sz="1100" b="1" spc="-5" dirty="0">
                <a:solidFill>
                  <a:srgbClr val="C00000"/>
                </a:solidFill>
                <a:latin typeface="MyriadPro-Semibold"/>
                <a:cs typeface="MyriadPro-Semibold"/>
              </a:rPr>
              <a:t> Life</a:t>
            </a:r>
            <a:endParaRPr sz="1100" dirty="0">
              <a:latin typeface="MyriadPro-Semibold"/>
              <a:cs typeface="MyriadPro-Semibold"/>
            </a:endParaRPr>
          </a:p>
        </p:txBody>
      </p:sp>
      <p:sp>
        <p:nvSpPr>
          <p:cNvPr id="11" name="object 11"/>
          <p:cNvSpPr txBox="1"/>
          <p:nvPr/>
        </p:nvSpPr>
        <p:spPr>
          <a:xfrm>
            <a:off x="1737359" y="6109207"/>
            <a:ext cx="4908550" cy="2090316"/>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breathe in </a:t>
            </a:r>
            <a:r>
              <a:rPr sz="1100" b="1" dirty="0">
                <a:latin typeface="MyriadPro-Semibold"/>
                <a:cs typeface="MyriadPro-Semibold"/>
              </a:rPr>
              <a:t>a </a:t>
            </a:r>
            <a:r>
              <a:rPr sz="1100" b="1" spc="-5" dirty="0">
                <a:latin typeface="MyriadPro-Semibold"/>
                <a:cs typeface="MyriadPro-Semibold"/>
              </a:rPr>
              <a:t>New</a:t>
            </a:r>
            <a:r>
              <a:rPr sz="1100" b="1" spc="-20" dirty="0">
                <a:latin typeface="MyriadPro-Semibold"/>
                <a:cs typeface="MyriadPro-Semibold"/>
              </a:rPr>
              <a:t> </a:t>
            </a:r>
            <a:r>
              <a:rPr sz="1100" b="1" spc="-5" dirty="0">
                <a:latin typeface="MyriadPro-Semibold"/>
                <a:cs typeface="MyriadPro-Semibold"/>
              </a:rPr>
              <a:t>Spirit.</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imagine and feel the Spirit breathing new life into </a:t>
            </a:r>
            <a:r>
              <a:rPr sz="1100" dirty="0">
                <a:latin typeface="Myriad Pro"/>
                <a:cs typeface="Myriad Pro"/>
              </a:rPr>
              <a:t>me </a:t>
            </a:r>
            <a:r>
              <a:rPr sz="1100" spc="-5" dirty="0">
                <a:latin typeface="Myriad Pro"/>
                <a:cs typeface="Myriad Pro"/>
              </a:rPr>
              <a:t>with </a:t>
            </a:r>
            <a:r>
              <a:rPr sz="1100" dirty="0">
                <a:latin typeface="Myriad Pro"/>
                <a:cs typeface="Myriad Pro"/>
              </a:rPr>
              <a:t>a </a:t>
            </a:r>
            <a:r>
              <a:rPr sz="1100" spc="-5" dirty="0">
                <a:latin typeface="Myriad Pro"/>
                <a:cs typeface="Myriad Pro"/>
              </a:rPr>
              <a:t>ceaseless, steadfast</a:t>
            </a:r>
            <a:r>
              <a:rPr sz="1100" spc="65" dirty="0">
                <a:latin typeface="Myriad Pro"/>
                <a:cs typeface="Myriad Pro"/>
              </a:rPr>
              <a:t> </a:t>
            </a:r>
            <a:r>
              <a:rPr sz="1100" spc="-5" dirty="0">
                <a:latin typeface="Myriad Pro"/>
                <a:cs typeface="Myriad Pro"/>
              </a:rPr>
              <a:t>love.</a:t>
            </a:r>
            <a:endParaRPr sz="1100" dirty="0">
              <a:latin typeface="Myriad Pro"/>
              <a:cs typeface="Myriad Pro"/>
            </a:endParaRPr>
          </a:p>
          <a:p>
            <a:pPr marL="12700" marR="29845">
              <a:lnSpc>
                <a:spcPct val="100000"/>
              </a:lnSpc>
              <a:spcBef>
                <a:spcPts val="600"/>
              </a:spcBef>
            </a:pPr>
            <a:r>
              <a:rPr sz="1100" dirty="0">
                <a:latin typeface="Myriad Pro"/>
                <a:cs typeface="Myriad Pro"/>
              </a:rPr>
              <a:t>I </a:t>
            </a:r>
            <a:r>
              <a:rPr sz="1100" spc="-5" dirty="0">
                <a:latin typeface="Myriad Pro"/>
                <a:cs typeface="Myriad Pro"/>
              </a:rPr>
              <a:t>breathe it in deeply, wait, then breathe it out into </a:t>
            </a:r>
            <a:r>
              <a:rPr sz="1100" dirty="0">
                <a:latin typeface="Myriad Pro"/>
                <a:cs typeface="Myriad Pro"/>
              </a:rPr>
              <a:t>my </a:t>
            </a:r>
            <a:r>
              <a:rPr sz="1100" spc="-5" dirty="0">
                <a:latin typeface="Myriad Pro"/>
                <a:cs typeface="Myriad Pro"/>
              </a:rPr>
              <a:t>present circumstances, to  sweep away old things, dead plans, stagnation and despair, so to breathe freely</a:t>
            </a:r>
            <a:r>
              <a:rPr sz="1100" spc="110" dirty="0">
                <a:latin typeface="Myriad Pro"/>
                <a:cs typeface="Myriad Pro"/>
              </a:rPr>
              <a:t> </a:t>
            </a:r>
            <a:r>
              <a:rPr sz="1100" spc="-5" dirty="0">
                <a:latin typeface="Myriad Pro"/>
                <a:cs typeface="Myriad Pro"/>
              </a:rPr>
              <a:t>again.</a:t>
            </a:r>
            <a:endParaRPr sz="1100" dirty="0">
              <a:latin typeface="Myriad Pro"/>
              <a:cs typeface="Myriad Pro"/>
            </a:endParaRPr>
          </a:p>
          <a:p>
            <a:pPr marL="12700">
              <a:lnSpc>
                <a:spcPct val="100000"/>
              </a:lnSpc>
              <a:spcBef>
                <a:spcPts val="600"/>
              </a:spcBef>
            </a:pPr>
            <a:r>
              <a:rPr sz="1100" dirty="0">
                <a:latin typeface="Myriad Pro"/>
                <a:cs typeface="Myriad Pro"/>
              </a:rPr>
              <a:t>I </a:t>
            </a:r>
            <a:r>
              <a:rPr sz="1100" spc="-5" dirty="0">
                <a:latin typeface="Myriad Pro"/>
                <a:cs typeface="Myriad Pro"/>
              </a:rPr>
              <a:t>repeat as desired </a:t>
            </a:r>
            <a:r>
              <a:rPr sz="1100" dirty="0">
                <a:latin typeface="Myriad Pro"/>
                <a:cs typeface="Myriad Pro"/>
              </a:rPr>
              <a:t>– </a:t>
            </a:r>
            <a:r>
              <a:rPr sz="1100" spc="-5" dirty="0">
                <a:latin typeface="Myriad Pro"/>
                <a:cs typeface="Myriad Pro"/>
              </a:rPr>
              <a:t>breathing, renewing, growing</a:t>
            </a:r>
            <a:r>
              <a:rPr sz="1100" spc="-15" dirty="0">
                <a:latin typeface="Myriad Pro"/>
                <a:cs typeface="Myriad Pro"/>
              </a:rPr>
              <a:t> </a:t>
            </a:r>
            <a:r>
              <a:rPr sz="1100" dirty="0">
                <a:latin typeface="Myriad Pro"/>
                <a:cs typeface="Myriad Pro"/>
              </a:rPr>
              <a:t>…</a:t>
            </a:r>
          </a:p>
          <a:p>
            <a:pPr marL="12700" marR="151765">
              <a:lnSpc>
                <a:spcPct val="100000"/>
              </a:lnSpc>
              <a:spcBef>
                <a:spcPts val="600"/>
              </a:spcBef>
            </a:pPr>
            <a:r>
              <a:rPr sz="1100" dirty="0">
                <a:latin typeface="Myriad Pro"/>
                <a:cs typeface="Myriad Pro"/>
              </a:rPr>
              <a:t>I </a:t>
            </a:r>
            <a:r>
              <a:rPr sz="1100" spc="-5" dirty="0">
                <a:latin typeface="Myriad Pro"/>
                <a:cs typeface="Myriad Pro"/>
              </a:rPr>
              <a:t>conclude in thanks, considering two things. First, if possible, can </a:t>
            </a:r>
            <a:r>
              <a:rPr sz="1100" dirty="0">
                <a:latin typeface="Myriad Pro"/>
                <a:cs typeface="Myriad Pro"/>
              </a:rPr>
              <a:t>I </a:t>
            </a:r>
            <a:r>
              <a:rPr sz="1100" spc="-5" dirty="0">
                <a:latin typeface="Myriad Pro"/>
                <a:cs typeface="Myriad Pro"/>
              </a:rPr>
              <a:t>get in touch with  the one who gave </a:t>
            </a:r>
            <a:r>
              <a:rPr sz="1100" dirty="0">
                <a:latin typeface="Myriad Pro"/>
                <a:cs typeface="Myriad Pro"/>
              </a:rPr>
              <a:t>me </a:t>
            </a:r>
            <a:r>
              <a:rPr sz="1100" spc="-5" dirty="0">
                <a:latin typeface="Myriad Pro"/>
                <a:cs typeface="Myriad Pro"/>
              </a:rPr>
              <a:t>new life, to reconnect. Second, Secondly, to whom</a:t>
            </a:r>
            <a:r>
              <a:rPr sz="1100" spc="35" dirty="0">
                <a:latin typeface="Myriad Pro"/>
                <a:cs typeface="Myriad Pro"/>
              </a:rPr>
              <a:t> </a:t>
            </a:r>
            <a:r>
              <a:rPr sz="1100" spc="-5" dirty="0">
                <a:latin typeface="Myriad Pro"/>
                <a:cs typeface="Myriad Pro"/>
              </a:rPr>
              <a:t>and</a:t>
            </a:r>
            <a:r>
              <a:rPr lang="en-US" sz="1100" spc="-5" dirty="0">
                <a:latin typeface="Myriad Pro"/>
                <a:cs typeface="Myriad Pro"/>
              </a:rPr>
              <a:t> </a:t>
            </a:r>
            <a:r>
              <a:rPr sz="1100" spc="-5" dirty="0">
                <a:latin typeface="Myriad Pro"/>
                <a:cs typeface="Myriad Pro"/>
              </a:rPr>
              <a:t>how do </a:t>
            </a:r>
            <a:r>
              <a:rPr sz="1100" dirty="0">
                <a:latin typeface="Myriad Pro"/>
                <a:cs typeface="Myriad Pro"/>
              </a:rPr>
              <a:t>I </a:t>
            </a:r>
            <a:r>
              <a:rPr sz="1100" spc="-5" dirty="0">
                <a:latin typeface="Myriad Pro"/>
                <a:cs typeface="Myriad Pro"/>
              </a:rPr>
              <a:t>pass on this exercise. Urgently, who needs new life</a:t>
            </a:r>
            <a:r>
              <a:rPr sz="1100" dirty="0">
                <a:latin typeface="Myriad Pro"/>
                <a:cs typeface="Myriad Pro"/>
              </a:rPr>
              <a:t> </a:t>
            </a:r>
            <a:r>
              <a:rPr sz="1100" spc="-5" dirty="0">
                <a:latin typeface="Myriad Pro"/>
                <a:cs typeface="Myriad Pro"/>
              </a:rPr>
              <a:t>now?</a:t>
            </a:r>
            <a:endParaRPr sz="1100" dirty="0">
              <a:latin typeface="Myriad Pro"/>
              <a:cs typeface="Myriad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06650" y="9626346"/>
            <a:ext cx="2348183"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dirty="0">
              <a:latin typeface="Myriad Pro"/>
              <a:cs typeface="Myriad Pro"/>
            </a:endParaRPr>
          </a:p>
        </p:txBody>
      </p:sp>
      <p:sp>
        <p:nvSpPr>
          <p:cNvPr id="3" name="object 3"/>
          <p:cNvSpPr/>
          <p:nvPr/>
        </p:nvSpPr>
        <p:spPr>
          <a:xfrm>
            <a:off x="943799" y="1059496"/>
            <a:ext cx="5543549" cy="831532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760514" y="4268876"/>
            <a:ext cx="372745" cy="2176780"/>
          </a:xfrm>
          <a:prstGeom prst="rect">
            <a:avLst/>
          </a:prstGeom>
        </p:spPr>
        <p:txBody>
          <a:bodyPr vert="vert270" wrap="square" lIns="0" tIns="0" rIns="0" bIns="0" rtlCol="0">
            <a:spAutoFit/>
          </a:bodyPr>
          <a:lstStyle/>
          <a:p>
            <a:pPr marL="12700">
              <a:lnSpc>
                <a:spcPts val="2715"/>
              </a:lnSpc>
              <a:tabLst>
                <a:tab pos="1423670" algn="l"/>
              </a:tabLst>
            </a:pPr>
            <a:r>
              <a:rPr sz="2400" b="1" spc="5" dirty="0">
                <a:solidFill>
                  <a:srgbClr val="C00000"/>
                </a:solidFill>
                <a:latin typeface="MyriadPro-SemiExt"/>
                <a:cs typeface="MyriadPro-SemiExt"/>
              </a:rPr>
              <a:t>G</a:t>
            </a:r>
            <a:r>
              <a:rPr sz="2400" b="1" spc="-5" dirty="0">
                <a:solidFill>
                  <a:srgbClr val="C00000"/>
                </a:solidFill>
                <a:latin typeface="MyriadPro-SemiExt"/>
                <a:cs typeface="MyriadPro-SemiExt"/>
              </a:rPr>
              <a:t>R</a:t>
            </a:r>
            <a:r>
              <a:rPr sz="2400" b="1" spc="5" dirty="0">
                <a:solidFill>
                  <a:srgbClr val="C00000"/>
                </a:solidFill>
                <a:latin typeface="MyriadPro-SemiExt"/>
                <a:cs typeface="MyriadPro-SemiExt"/>
              </a:rPr>
              <a:t>E</a:t>
            </a:r>
            <a:r>
              <a:rPr sz="2400" b="1" spc="-5" dirty="0">
                <a:solidFill>
                  <a:srgbClr val="C00000"/>
                </a:solidFill>
                <a:latin typeface="MyriadPro-SemiExt"/>
                <a:cs typeface="MyriadPro-SemiExt"/>
              </a:rPr>
              <a:t>A</a:t>
            </a:r>
            <a:r>
              <a:rPr sz="2400" b="1" spc="-10" dirty="0">
                <a:solidFill>
                  <a:srgbClr val="C00000"/>
                </a:solidFill>
                <a:latin typeface="MyriadPro-SemiExt"/>
                <a:cs typeface="MyriadPro-SemiExt"/>
              </a:rPr>
              <a:t>T</a:t>
            </a:r>
            <a:r>
              <a:rPr sz="2400" b="1" spc="5" dirty="0">
                <a:solidFill>
                  <a:srgbClr val="C00000"/>
                </a:solidFill>
                <a:latin typeface="MyriadPro-SemiExt"/>
                <a:cs typeface="MyriadPro-SemiExt"/>
              </a:rPr>
              <a:t>E</a:t>
            </a:r>
            <a:r>
              <a:rPr sz="2400" b="1" dirty="0">
                <a:solidFill>
                  <a:srgbClr val="C00000"/>
                </a:solidFill>
                <a:latin typeface="MyriadPro-SemiExt"/>
                <a:cs typeface="MyriadPro-SemiExt"/>
              </a:rPr>
              <a:t>R	</a:t>
            </a:r>
            <a:r>
              <a:rPr sz="2400" b="1" spc="10" dirty="0">
                <a:solidFill>
                  <a:srgbClr val="C00000"/>
                </a:solidFill>
                <a:latin typeface="MyriadPro-SemiExt"/>
                <a:cs typeface="MyriadPro-SemiExt"/>
              </a:rPr>
              <a:t>L</a:t>
            </a:r>
            <a:r>
              <a:rPr sz="2400" b="1" dirty="0">
                <a:solidFill>
                  <a:srgbClr val="C00000"/>
                </a:solidFill>
                <a:latin typeface="MyriadPro-SemiExt"/>
                <a:cs typeface="MyriadPro-SemiExt"/>
              </a:rPr>
              <a:t>O</a:t>
            </a:r>
            <a:r>
              <a:rPr sz="2400" b="1" spc="-10" dirty="0">
                <a:solidFill>
                  <a:srgbClr val="C00000"/>
                </a:solidFill>
                <a:latin typeface="MyriadPro-SemiExt"/>
                <a:cs typeface="MyriadPro-SemiExt"/>
              </a:rPr>
              <a:t>V</a:t>
            </a:r>
            <a:r>
              <a:rPr sz="2400" b="1" dirty="0">
                <a:solidFill>
                  <a:srgbClr val="C00000"/>
                </a:solidFill>
                <a:latin typeface="MyriadPro-SemiExt"/>
                <a:cs typeface="MyriadPro-SemiExt"/>
              </a:rPr>
              <a:t>E</a:t>
            </a:r>
            <a:endParaRPr sz="2400">
              <a:latin typeface="MyriadPro-SemiExt"/>
              <a:cs typeface="MyriadPro-SemiEx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958" y="954466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2"/>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3"/>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4"/>
              </a:rPr>
              <a:t>www.jisa.org.au</a:t>
            </a:r>
            <a:endParaRPr sz="1100">
              <a:latin typeface="Myriad Pro"/>
              <a:cs typeface="Myriad Pro"/>
            </a:endParaRPr>
          </a:p>
        </p:txBody>
      </p:sp>
      <p:sp>
        <p:nvSpPr>
          <p:cNvPr id="3" name="object 3"/>
          <p:cNvSpPr txBox="1">
            <a:spLocks noGrp="1"/>
          </p:cNvSpPr>
          <p:nvPr>
            <p:ph type="title"/>
          </p:nvPr>
        </p:nvSpPr>
        <p:spPr>
          <a:xfrm>
            <a:off x="822958" y="698754"/>
            <a:ext cx="21056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GREATER</a:t>
            </a:r>
            <a:r>
              <a:rPr sz="2400" b="1" spc="-85" dirty="0">
                <a:latin typeface="MyriadPro-SemiExt"/>
                <a:cs typeface="MyriadPro-SemiExt"/>
              </a:rPr>
              <a:t> </a:t>
            </a:r>
            <a:r>
              <a:rPr sz="2400" b="1" dirty="0">
                <a:latin typeface="MyriadPro-SemiExt"/>
                <a:cs typeface="MyriadPro-SemiExt"/>
              </a:rPr>
              <a:t>LOVE</a:t>
            </a:r>
            <a:endParaRPr sz="2400">
              <a:latin typeface="MyriadPro-SemiExt"/>
              <a:cs typeface="MyriadPro-SemiExt"/>
            </a:endParaRPr>
          </a:p>
        </p:txBody>
      </p:sp>
      <p:sp>
        <p:nvSpPr>
          <p:cNvPr id="4" name="object 4"/>
          <p:cNvSpPr txBox="1"/>
          <p:nvPr/>
        </p:nvSpPr>
        <p:spPr>
          <a:xfrm>
            <a:off x="5378450" y="795626"/>
            <a:ext cx="1071150" cy="259686"/>
          </a:xfrm>
          <a:prstGeom prst="rect">
            <a:avLst/>
          </a:prstGeom>
        </p:spPr>
        <p:txBody>
          <a:bodyPr vert="horz" wrap="square" lIns="0" tIns="13335" rIns="0" bIns="0" rtlCol="0">
            <a:spAutoFit/>
          </a:bodyPr>
          <a:lstStyle/>
          <a:p>
            <a:pPr marL="12700">
              <a:lnSpc>
                <a:spcPct val="100000"/>
              </a:lnSpc>
              <a:spcBef>
                <a:spcPts val="105"/>
              </a:spcBef>
            </a:pPr>
            <a:r>
              <a:rPr sz="1600" spc="-5" dirty="0">
                <a:latin typeface="Myriad Pro"/>
                <a:cs typeface="Myriad Pro"/>
              </a:rPr>
              <a:t>Recovery</a:t>
            </a:r>
            <a:endParaRPr sz="1600" dirty="0">
              <a:latin typeface="Myriad Pro"/>
              <a:cs typeface="Myriad Pro"/>
            </a:endParaRPr>
          </a:p>
        </p:txBody>
      </p:sp>
      <p:sp>
        <p:nvSpPr>
          <p:cNvPr id="5" name="object 5"/>
          <p:cNvSpPr txBox="1"/>
          <p:nvPr/>
        </p:nvSpPr>
        <p:spPr>
          <a:xfrm>
            <a:off x="654050" y="1378458"/>
            <a:ext cx="6477000" cy="1275715"/>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Myriad Pro"/>
                <a:cs typeface="Myriad Pro"/>
              </a:rPr>
              <a:t>If </a:t>
            </a:r>
            <a:r>
              <a:rPr sz="1100" dirty="0">
                <a:latin typeface="Myriad Pro"/>
                <a:cs typeface="Myriad Pro"/>
              </a:rPr>
              <a:t>I </a:t>
            </a:r>
            <a:r>
              <a:rPr sz="1100" spc="-5" dirty="0">
                <a:latin typeface="Myriad Pro"/>
                <a:cs typeface="Myriad Pro"/>
              </a:rPr>
              <a:t>have all faith, so as to remove mountains, but do not have love, </a:t>
            </a:r>
            <a:r>
              <a:rPr sz="1100" dirty="0">
                <a:latin typeface="Myriad Pro"/>
                <a:cs typeface="Myriad Pro"/>
              </a:rPr>
              <a:t>I am </a:t>
            </a:r>
            <a:r>
              <a:rPr sz="1100" spc="-5" dirty="0">
                <a:latin typeface="Myriad Pro"/>
                <a:cs typeface="Myriad Pro"/>
              </a:rPr>
              <a:t>nothing. Love is patient; love is  kind; love is not envious or boastful or arrogant or rude. It does not insist on its own way; it is not  irritable or resentful; it does not rejoice in wrongdoing, but rejoices in the truth. It bears all things,  believes all things, hopes all things, endures all things.</a:t>
            </a:r>
            <a:endParaRPr sz="1100" dirty="0">
              <a:latin typeface="Myriad Pro"/>
              <a:cs typeface="Myriad Pro"/>
            </a:endParaRPr>
          </a:p>
          <a:p>
            <a:pPr marL="12700" marR="30480">
              <a:lnSpc>
                <a:spcPct val="100000"/>
              </a:lnSpc>
              <a:spcBef>
                <a:spcPts val="600"/>
              </a:spcBef>
            </a:pPr>
            <a:r>
              <a:rPr sz="1100" spc="-5" dirty="0">
                <a:latin typeface="Myriad Pro"/>
                <a:cs typeface="Myriad Pro"/>
              </a:rPr>
              <a:t>When </a:t>
            </a:r>
            <a:r>
              <a:rPr sz="1100" dirty="0">
                <a:latin typeface="Myriad Pro"/>
                <a:cs typeface="Myriad Pro"/>
              </a:rPr>
              <a:t>I </a:t>
            </a:r>
            <a:r>
              <a:rPr sz="1100" spc="-5" dirty="0">
                <a:latin typeface="Myriad Pro"/>
                <a:cs typeface="Myriad Pro"/>
              </a:rPr>
              <a:t>was </a:t>
            </a:r>
            <a:r>
              <a:rPr sz="1100" dirty="0">
                <a:latin typeface="Myriad Pro"/>
                <a:cs typeface="Myriad Pro"/>
              </a:rPr>
              <a:t>a </a:t>
            </a:r>
            <a:r>
              <a:rPr sz="1100" spc="-5" dirty="0">
                <a:latin typeface="Myriad Pro"/>
                <a:cs typeface="Myriad Pro"/>
              </a:rPr>
              <a:t>child, </a:t>
            </a:r>
            <a:r>
              <a:rPr sz="1100" dirty="0">
                <a:latin typeface="Myriad Pro"/>
                <a:cs typeface="Myriad Pro"/>
              </a:rPr>
              <a:t>I </a:t>
            </a:r>
            <a:r>
              <a:rPr sz="1100" spc="-5" dirty="0">
                <a:latin typeface="Myriad Pro"/>
                <a:cs typeface="Myriad Pro"/>
              </a:rPr>
              <a:t>spoke like </a:t>
            </a:r>
            <a:r>
              <a:rPr sz="1100" dirty="0">
                <a:latin typeface="Myriad Pro"/>
                <a:cs typeface="Myriad Pro"/>
              </a:rPr>
              <a:t>a </a:t>
            </a:r>
            <a:r>
              <a:rPr sz="1100" spc="-5" dirty="0">
                <a:latin typeface="Myriad Pro"/>
                <a:cs typeface="Myriad Pro"/>
              </a:rPr>
              <a:t>child, </a:t>
            </a:r>
            <a:r>
              <a:rPr sz="1100" dirty="0">
                <a:latin typeface="Myriad Pro"/>
                <a:cs typeface="Myriad Pro"/>
              </a:rPr>
              <a:t>I </a:t>
            </a:r>
            <a:r>
              <a:rPr sz="1100" spc="-5" dirty="0">
                <a:latin typeface="Myriad Pro"/>
                <a:cs typeface="Myriad Pro"/>
              </a:rPr>
              <a:t>thought like </a:t>
            </a:r>
            <a:r>
              <a:rPr sz="1100" dirty="0">
                <a:latin typeface="Myriad Pro"/>
                <a:cs typeface="Myriad Pro"/>
              </a:rPr>
              <a:t>a </a:t>
            </a:r>
            <a:r>
              <a:rPr sz="1100" spc="-5" dirty="0">
                <a:latin typeface="Myriad Pro"/>
                <a:cs typeface="Myriad Pro"/>
              </a:rPr>
              <a:t>child, </a:t>
            </a:r>
            <a:r>
              <a:rPr sz="1100" dirty="0">
                <a:latin typeface="Myriad Pro"/>
                <a:cs typeface="Myriad Pro"/>
              </a:rPr>
              <a:t>I </a:t>
            </a:r>
            <a:r>
              <a:rPr sz="1100" spc="-5" dirty="0">
                <a:latin typeface="Myriad Pro"/>
                <a:cs typeface="Myriad Pro"/>
              </a:rPr>
              <a:t>reasoned </a:t>
            </a:r>
            <a:r>
              <a:rPr sz="1100" dirty="0">
                <a:latin typeface="Myriad Pro"/>
                <a:cs typeface="Myriad Pro"/>
              </a:rPr>
              <a:t>like a </a:t>
            </a:r>
            <a:r>
              <a:rPr sz="1100" spc="-5" dirty="0">
                <a:latin typeface="Myriad Pro"/>
                <a:cs typeface="Myriad Pro"/>
              </a:rPr>
              <a:t>child; when </a:t>
            </a:r>
            <a:r>
              <a:rPr sz="1100" dirty="0">
                <a:latin typeface="Myriad Pro"/>
                <a:cs typeface="Myriad Pro"/>
              </a:rPr>
              <a:t>I </a:t>
            </a:r>
            <a:r>
              <a:rPr sz="1100" spc="-5" dirty="0">
                <a:latin typeface="Myriad Pro"/>
                <a:cs typeface="Myriad Pro"/>
              </a:rPr>
              <a:t>became an  adult, </a:t>
            </a:r>
            <a:r>
              <a:rPr sz="1100" dirty="0">
                <a:latin typeface="Myriad Pro"/>
                <a:cs typeface="Myriad Pro"/>
              </a:rPr>
              <a:t>I </a:t>
            </a:r>
            <a:r>
              <a:rPr sz="1100" spc="-5" dirty="0">
                <a:latin typeface="Myriad Pro"/>
                <a:cs typeface="Myriad Pro"/>
              </a:rPr>
              <a:t>put an end to childish ways. And now faith, hope, and love abide, these three; and the greatest  of these is love. </a:t>
            </a:r>
            <a:r>
              <a:rPr sz="1000" dirty="0">
                <a:latin typeface="Myriad Pro"/>
                <a:cs typeface="Myriad Pro"/>
              </a:rPr>
              <a:t>1 </a:t>
            </a:r>
            <a:r>
              <a:rPr sz="1000" spc="-5" dirty="0">
                <a:latin typeface="Myriad Pro"/>
                <a:cs typeface="Myriad Pro"/>
              </a:rPr>
              <a:t>Cor</a:t>
            </a:r>
            <a:r>
              <a:rPr sz="1000" spc="-10" dirty="0">
                <a:latin typeface="Myriad Pro"/>
                <a:cs typeface="Myriad Pro"/>
              </a:rPr>
              <a:t> </a:t>
            </a:r>
            <a:r>
              <a:rPr sz="1000" spc="-5" dirty="0">
                <a:latin typeface="Myriad Pro"/>
                <a:cs typeface="Myriad Pro"/>
              </a:rPr>
              <a:t>13:2-3,4-7,11-13</a:t>
            </a:r>
            <a:endParaRPr sz="1000" dirty="0">
              <a:latin typeface="Myriad Pro"/>
              <a:cs typeface="Myriad Pro"/>
            </a:endParaRPr>
          </a:p>
        </p:txBody>
      </p:sp>
      <p:sp>
        <p:nvSpPr>
          <p:cNvPr id="6" name="object 6"/>
          <p:cNvSpPr txBox="1"/>
          <p:nvPr/>
        </p:nvSpPr>
        <p:spPr>
          <a:xfrm>
            <a:off x="822958" y="2856738"/>
            <a:ext cx="58039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a:latin typeface="MyriadPro-Semibold"/>
              <a:cs typeface="MyriadPro-Semibold"/>
            </a:endParaRPr>
          </a:p>
        </p:txBody>
      </p:sp>
      <p:sp>
        <p:nvSpPr>
          <p:cNvPr id="7" name="object 7"/>
          <p:cNvSpPr txBox="1"/>
          <p:nvPr/>
        </p:nvSpPr>
        <p:spPr>
          <a:xfrm>
            <a:off x="1737358" y="2781148"/>
            <a:ext cx="5165092" cy="1259840"/>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touch the Heart of Increasing</a:t>
            </a:r>
            <a:r>
              <a:rPr sz="1100" b="1" spc="-15" dirty="0">
                <a:latin typeface="MyriadPro-Semibold"/>
                <a:cs typeface="MyriadPro-Semibold"/>
              </a:rPr>
              <a:t> </a:t>
            </a:r>
            <a:r>
              <a:rPr sz="1100" b="1" spc="-5" dirty="0">
                <a:latin typeface="MyriadPro-Semibold"/>
                <a:cs typeface="MyriadPro-Semibold"/>
              </a:rPr>
              <a:t>Love.</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hold an object that symbolises for </a:t>
            </a:r>
            <a:r>
              <a:rPr sz="1100" dirty="0">
                <a:latin typeface="Myriad Pro"/>
                <a:cs typeface="Myriad Pro"/>
              </a:rPr>
              <a:t>me </a:t>
            </a:r>
            <a:r>
              <a:rPr sz="1100" spc="-5" dirty="0">
                <a:latin typeface="Myriad Pro"/>
                <a:cs typeface="Myriad Pro"/>
              </a:rPr>
              <a:t>the feeling of increasing love for</a:t>
            </a:r>
            <a:r>
              <a:rPr sz="1100" spc="20" dirty="0">
                <a:latin typeface="Myriad Pro"/>
                <a:cs typeface="Myriad Pro"/>
              </a:rPr>
              <a:t> </a:t>
            </a:r>
            <a:r>
              <a:rPr sz="1100" spc="-5" dirty="0">
                <a:latin typeface="Myriad Pro"/>
                <a:cs typeface="Myriad Pro"/>
              </a:rPr>
              <a:t>God.</a:t>
            </a:r>
            <a:endParaRPr sz="1100" dirty="0">
              <a:latin typeface="Myriad Pro"/>
              <a:cs typeface="Myriad Pro"/>
            </a:endParaRPr>
          </a:p>
          <a:p>
            <a:pPr marL="12700" marR="508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receiving greater love when </a:t>
            </a:r>
            <a:r>
              <a:rPr sz="1100" dirty="0">
                <a:latin typeface="Myriad Pro"/>
                <a:cs typeface="Myriad Pro"/>
              </a:rPr>
              <a:t>I </a:t>
            </a:r>
            <a:r>
              <a:rPr sz="1100" spc="-5" dirty="0">
                <a:latin typeface="Myriad Pro"/>
                <a:cs typeface="Myriad Pro"/>
              </a:rPr>
              <a:t>needed it. If praying alone </a:t>
            </a:r>
            <a:r>
              <a:rPr sz="1100" dirty="0">
                <a:latin typeface="Myriad Pro"/>
                <a:cs typeface="Myriad Pro"/>
              </a:rPr>
              <a:t>I  </a:t>
            </a:r>
            <a:r>
              <a:rPr sz="1100" spc="-5" dirty="0">
                <a:latin typeface="Myriad Pro"/>
                <a:cs typeface="Myriad Pro"/>
              </a:rPr>
              <a:t>hold that memory, if </a:t>
            </a:r>
            <a:r>
              <a:rPr sz="1100" dirty="0">
                <a:latin typeface="Myriad Pro"/>
                <a:cs typeface="Myriad Pro"/>
              </a:rPr>
              <a:t>I am </a:t>
            </a:r>
            <a:r>
              <a:rPr sz="1100" spc="-5" dirty="0">
                <a:latin typeface="Myriad Pro"/>
                <a:cs typeface="Myriad Pro"/>
              </a:rPr>
              <a:t>praying in </a:t>
            </a:r>
            <a:r>
              <a:rPr sz="1100" dirty="0">
                <a:latin typeface="Myriad Pro"/>
                <a:cs typeface="Myriad Pro"/>
              </a:rPr>
              <a:t>a </a:t>
            </a:r>
            <a:r>
              <a:rPr sz="1100" spc="-5" dirty="0">
                <a:latin typeface="Myriad Pro"/>
                <a:cs typeface="Myriad Pro"/>
              </a:rPr>
              <a:t>group, </a:t>
            </a:r>
            <a:r>
              <a:rPr sz="1100" dirty="0">
                <a:latin typeface="Myriad Pro"/>
                <a:cs typeface="Myriad Pro"/>
              </a:rPr>
              <a:t>I </a:t>
            </a:r>
            <a:r>
              <a:rPr sz="1100" spc="-5" dirty="0">
                <a:latin typeface="Myriad Pro"/>
                <a:cs typeface="Myriad Pro"/>
              </a:rPr>
              <a:t>share it with them, listening in turn to  their stories, feeling touched by the Spirit of Greater Love </a:t>
            </a:r>
            <a:r>
              <a:rPr sz="1100" dirty="0">
                <a:latin typeface="Myriad Pro"/>
                <a:cs typeface="Myriad Pro"/>
              </a:rPr>
              <a:t>… I </a:t>
            </a:r>
            <a:r>
              <a:rPr sz="1100" spc="-5" dirty="0">
                <a:latin typeface="Myriad Pro"/>
                <a:cs typeface="Myriad Pro"/>
              </a:rPr>
              <a:t>begin to understand  how important greater love is to </a:t>
            </a:r>
            <a:r>
              <a:rPr sz="1100" dirty="0">
                <a:latin typeface="Myriad Pro"/>
                <a:cs typeface="Myriad Pro"/>
              </a:rPr>
              <a:t>my </a:t>
            </a:r>
            <a:r>
              <a:rPr sz="1100" spc="-5" dirty="0">
                <a:latin typeface="Myriad Pro"/>
                <a:cs typeface="Myriad Pro"/>
              </a:rPr>
              <a:t>recovery in these barren</a:t>
            </a:r>
            <a:r>
              <a:rPr sz="1100" dirty="0">
                <a:latin typeface="Myriad Pro"/>
                <a:cs typeface="Myriad Pro"/>
              </a:rPr>
              <a:t> </a:t>
            </a:r>
            <a:r>
              <a:rPr sz="1100" spc="-5" dirty="0">
                <a:latin typeface="Myriad Pro"/>
                <a:cs typeface="Myriad Pro"/>
              </a:rPr>
              <a:t>times.</a:t>
            </a:r>
            <a:endParaRPr sz="1100" dirty="0">
              <a:latin typeface="Myriad Pro"/>
              <a:cs typeface="Myriad Pro"/>
            </a:endParaRPr>
          </a:p>
        </p:txBody>
      </p:sp>
      <p:sp>
        <p:nvSpPr>
          <p:cNvPr id="8" name="object 8"/>
          <p:cNvSpPr txBox="1"/>
          <p:nvPr/>
        </p:nvSpPr>
        <p:spPr>
          <a:xfrm>
            <a:off x="822958" y="4167378"/>
            <a:ext cx="589915"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a:latin typeface="MyriadPro-Semibold"/>
              <a:cs typeface="MyriadPro-Semibold"/>
            </a:endParaRPr>
          </a:p>
        </p:txBody>
      </p:sp>
      <p:sp>
        <p:nvSpPr>
          <p:cNvPr id="9" name="object 9"/>
          <p:cNvSpPr txBox="1"/>
          <p:nvPr/>
        </p:nvSpPr>
        <p:spPr>
          <a:xfrm>
            <a:off x="1723386" y="4091788"/>
            <a:ext cx="5165091" cy="1539139"/>
          </a:xfrm>
          <a:prstGeom prst="rect">
            <a:avLst/>
          </a:prstGeom>
        </p:spPr>
        <p:txBody>
          <a:bodyPr vert="horz" wrap="square" lIns="0" tIns="88900" rIns="0" bIns="0" rtlCol="0">
            <a:spAutoFit/>
          </a:bodyPr>
          <a:lstStyle/>
          <a:p>
            <a:pPr marL="26670">
              <a:lnSpc>
                <a:spcPct val="100000"/>
              </a:lnSpc>
              <a:spcBef>
                <a:spcPts val="700"/>
              </a:spcBef>
            </a:pPr>
            <a:r>
              <a:rPr sz="1100" b="1" dirty="0">
                <a:latin typeface="MyriadPro-Semibold"/>
                <a:cs typeface="MyriadPro-Semibold"/>
              </a:rPr>
              <a:t>I </a:t>
            </a:r>
            <a:r>
              <a:rPr sz="1100" b="1" spc="-5" dirty="0">
                <a:latin typeface="MyriadPro-Semibold"/>
                <a:cs typeface="MyriadPro-Semibold"/>
              </a:rPr>
              <a:t>desire the gift of Greater</a:t>
            </a:r>
            <a:r>
              <a:rPr sz="1100" b="1" spc="-15" dirty="0">
                <a:latin typeface="MyriadPro-Semibold"/>
                <a:cs typeface="MyriadPro-Semibold"/>
              </a:rPr>
              <a:t> </a:t>
            </a:r>
            <a:r>
              <a:rPr sz="1100" b="1" spc="-5" dirty="0">
                <a:latin typeface="MyriadPro-Semibold"/>
                <a:cs typeface="MyriadPro-Semibold"/>
              </a:rPr>
              <a:t>Love.</a:t>
            </a:r>
            <a:endParaRPr sz="1100" dirty="0">
              <a:latin typeface="MyriadPro-Semibold"/>
              <a:cs typeface="MyriadPro-Semibold"/>
            </a:endParaRPr>
          </a:p>
          <a:p>
            <a:pPr marL="12700" marR="690880" indent="13970">
              <a:lnSpc>
                <a:spcPct val="121800"/>
              </a:lnSpc>
              <a:spcBef>
                <a:spcPts val="310"/>
              </a:spcBef>
            </a:pPr>
            <a:r>
              <a:rPr sz="1100" dirty="0">
                <a:latin typeface="Myriad Pro"/>
                <a:cs typeface="Myriad Pro"/>
              </a:rPr>
              <a:t>I </a:t>
            </a:r>
            <a:r>
              <a:rPr sz="1100" spc="-5" dirty="0">
                <a:latin typeface="Myriad Pro"/>
                <a:cs typeface="Myriad Pro"/>
              </a:rPr>
              <a:t>consider three things, taking </a:t>
            </a:r>
            <a:r>
              <a:rPr sz="1100" dirty="0">
                <a:latin typeface="Myriad Pro"/>
                <a:cs typeface="Myriad Pro"/>
              </a:rPr>
              <a:t>a </a:t>
            </a:r>
            <a:r>
              <a:rPr sz="1100" spc="-5" dirty="0">
                <a:latin typeface="Myriad Pro"/>
                <a:cs typeface="Myriad Pro"/>
              </a:rPr>
              <a:t>few minutes exploring each. </a:t>
            </a:r>
            <a:r>
              <a:rPr sz="1100" dirty="0">
                <a:latin typeface="Myriad Pro"/>
                <a:cs typeface="Myriad Pro"/>
              </a:rPr>
              <a:t>I </a:t>
            </a:r>
            <a:r>
              <a:rPr sz="1100" spc="-5" dirty="0">
                <a:latin typeface="Myriad Pro"/>
                <a:cs typeface="Myriad Pro"/>
              </a:rPr>
              <a:t>ask myself:  Where </a:t>
            </a:r>
            <a:r>
              <a:rPr lang="en-AU" sz="1100" spc="-5" dirty="0">
                <a:latin typeface="Myriad Pro"/>
                <a:cs typeface="Myriad Pro"/>
              </a:rPr>
              <a:t>is</a:t>
            </a:r>
            <a:r>
              <a:rPr sz="1100" spc="-5" dirty="0">
                <a:latin typeface="Myriad Pro"/>
                <a:cs typeface="Myriad Pro"/>
              </a:rPr>
              <a:t> do </a:t>
            </a:r>
            <a:r>
              <a:rPr sz="1100" dirty="0">
                <a:latin typeface="Myriad Pro"/>
                <a:cs typeface="Myriad Pro"/>
              </a:rPr>
              <a:t>I </a:t>
            </a:r>
            <a:r>
              <a:rPr sz="1100" spc="-5" dirty="0">
                <a:latin typeface="Myriad Pro"/>
                <a:cs typeface="Myriad Pro"/>
              </a:rPr>
              <a:t>feel love increasing in </a:t>
            </a:r>
            <a:r>
              <a:rPr sz="1100" dirty="0">
                <a:latin typeface="Myriad Pro"/>
                <a:cs typeface="Myriad Pro"/>
              </a:rPr>
              <a:t>my </a:t>
            </a:r>
            <a:r>
              <a:rPr sz="1100" spc="-5" dirty="0">
                <a:latin typeface="Myriad Pro"/>
                <a:cs typeface="Myriad Pro"/>
              </a:rPr>
              <a:t>life?</a:t>
            </a:r>
            <a:r>
              <a:rPr sz="1100" spc="-15" dirty="0">
                <a:latin typeface="Myriad Pro"/>
                <a:cs typeface="Myriad Pro"/>
              </a:rPr>
              <a:t> </a:t>
            </a:r>
            <a:r>
              <a:rPr sz="1100" spc="-5" dirty="0">
                <a:latin typeface="Myriad Pro"/>
                <a:cs typeface="Myriad Pro"/>
              </a:rPr>
              <a:t>...</a:t>
            </a:r>
            <a:endParaRPr sz="1100" dirty="0">
              <a:latin typeface="Myriad Pro"/>
              <a:cs typeface="Myriad Pro"/>
            </a:endParaRPr>
          </a:p>
          <a:p>
            <a:pPr marL="26670" marR="2292350" indent="-13970">
              <a:lnSpc>
                <a:spcPct val="121800"/>
              </a:lnSpc>
              <a:spcBef>
                <a:spcPts val="25"/>
              </a:spcBef>
            </a:pPr>
            <a:r>
              <a:rPr sz="1100" spc="-5" dirty="0">
                <a:latin typeface="Myriad Pro"/>
                <a:cs typeface="Myriad Pro"/>
              </a:rPr>
              <a:t>Where</a:t>
            </a:r>
            <a:r>
              <a:rPr lang="en-AU" sz="1100" spc="-5" dirty="0">
                <a:latin typeface="Myriad Pro"/>
                <a:cs typeface="Myriad Pro"/>
              </a:rPr>
              <a:t> is</a:t>
            </a:r>
            <a:r>
              <a:rPr sz="1100" spc="-5" dirty="0">
                <a:latin typeface="Myriad Pro"/>
                <a:cs typeface="Myriad Pro"/>
              </a:rPr>
              <a:t> do </a:t>
            </a:r>
            <a:r>
              <a:rPr sz="1100" dirty="0">
                <a:latin typeface="Myriad Pro"/>
                <a:cs typeface="Myriad Pro"/>
              </a:rPr>
              <a:t>I </a:t>
            </a:r>
            <a:r>
              <a:rPr sz="1100" spc="-5" dirty="0">
                <a:latin typeface="Myriad Pro"/>
                <a:cs typeface="Myriad Pro"/>
              </a:rPr>
              <a:t>feel love increasing in </a:t>
            </a:r>
            <a:r>
              <a:rPr sz="1100" dirty="0">
                <a:latin typeface="Myriad Pro"/>
                <a:cs typeface="Myriad Pro"/>
              </a:rPr>
              <a:t>my </a:t>
            </a:r>
            <a:r>
              <a:rPr sz="1100" spc="-5" dirty="0">
                <a:latin typeface="Myriad Pro"/>
                <a:cs typeface="Myriad Pro"/>
              </a:rPr>
              <a:t>life? ...  What diminishes love in me?</a:t>
            </a:r>
            <a:r>
              <a:rPr sz="1100" spc="-10" dirty="0">
                <a:latin typeface="Myriad Pro"/>
                <a:cs typeface="Myriad Pro"/>
              </a:rPr>
              <a:t> </a:t>
            </a:r>
            <a:r>
              <a:rPr sz="1100" spc="-5" dirty="0">
                <a:latin typeface="Myriad Pro"/>
                <a:cs typeface="Myriad Pro"/>
              </a:rPr>
              <a:t>...</a:t>
            </a:r>
            <a:endParaRPr sz="1100" dirty="0">
              <a:latin typeface="Myriad Pro"/>
              <a:cs typeface="Myriad Pro"/>
            </a:endParaRPr>
          </a:p>
          <a:p>
            <a:pPr marL="26670">
              <a:lnSpc>
                <a:spcPct val="100000"/>
              </a:lnSpc>
              <a:spcBef>
                <a:spcPts val="625"/>
              </a:spcBef>
            </a:pPr>
            <a:r>
              <a:rPr sz="1100" dirty="0">
                <a:latin typeface="Myriad Pro"/>
                <a:cs typeface="Myriad Pro"/>
              </a:rPr>
              <a:t>I </a:t>
            </a:r>
            <a:r>
              <a:rPr sz="1100" spc="-5" dirty="0">
                <a:latin typeface="Myriad Pro"/>
                <a:cs typeface="Myriad Pro"/>
              </a:rPr>
              <a:t>ask the Spirit for an increasing, trusting love, to build </a:t>
            </a:r>
            <a:r>
              <a:rPr sz="1100" dirty="0">
                <a:latin typeface="Myriad Pro"/>
                <a:cs typeface="Myriad Pro"/>
              </a:rPr>
              <a:t>me </a:t>
            </a:r>
            <a:r>
              <a:rPr sz="1100" spc="-5" dirty="0">
                <a:latin typeface="Myriad Pro"/>
                <a:cs typeface="Myriad Pro"/>
              </a:rPr>
              <a:t>up in this time of</a:t>
            </a:r>
            <a:r>
              <a:rPr sz="1100" spc="70" dirty="0">
                <a:latin typeface="Myriad Pro"/>
                <a:cs typeface="Myriad Pro"/>
              </a:rPr>
              <a:t> </a:t>
            </a:r>
            <a:r>
              <a:rPr sz="1100" spc="-5" dirty="0">
                <a:latin typeface="Myriad Pro"/>
                <a:cs typeface="Myriad Pro"/>
              </a:rPr>
              <a:t>recovery.</a:t>
            </a:r>
            <a:endParaRPr sz="1100" dirty="0">
              <a:latin typeface="Myriad Pro"/>
              <a:cs typeface="Myriad Pro"/>
            </a:endParaRPr>
          </a:p>
        </p:txBody>
      </p:sp>
      <p:sp>
        <p:nvSpPr>
          <p:cNvPr id="10" name="object 10"/>
          <p:cNvSpPr txBox="1"/>
          <p:nvPr/>
        </p:nvSpPr>
        <p:spPr>
          <a:xfrm>
            <a:off x="822958" y="5874258"/>
            <a:ext cx="900428"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Choice</a:t>
            </a:r>
            <a:endParaRPr sz="1100">
              <a:latin typeface="MyriadPro-Semibold"/>
              <a:cs typeface="MyriadPro-Semibold"/>
            </a:endParaRPr>
          </a:p>
        </p:txBody>
      </p:sp>
      <p:sp>
        <p:nvSpPr>
          <p:cNvPr id="11" name="object 11"/>
          <p:cNvSpPr txBox="1"/>
          <p:nvPr/>
        </p:nvSpPr>
        <p:spPr>
          <a:xfrm>
            <a:off x="1723387" y="5753216"/>
            <a:ext cx="5179063" cy="1671163"/>
          </a:xfrm>
          <a:prstGeom prst="rect">
            <a:avLst/>
          </a:prstGeom>
        </p:spPr>
        <p:txBody>
          <a:bodyPr vert="horz" wrap="square" lIns="0" tIns="88900" rIns="0" bIns="0" rtlCol="0">
            <a:spAutoFit/>
          </a:bodyPr>
          <a:lstStyle/>
          <a:p>
            <a:pPr marL="12700">
              <a:lnSpc>
                <a:spcPct val="100000"/>
              </a:lnSpc>
              <a:spcBef>
                <a:spcPts val="700"/>
              </a:spcBef>
            </a:pPr>
            <a:r>
              <a:rPr sz="1100" b="1" spc="-5" dirty="0">
                <a:latin typeface="MyriadPro-Semibold"/>
                <a:cs typeface="MyriadPro-Semibold"/>
              </a:rPr>
              <a:t>Today </a:t>
            </a:r>
            <a:r>
              <a:rPr sz="1100" b="1" dirty="0">
                <a:latin typeface="MyriadPro-Semibold"/>
                <a:cs typeface="MyriadPro-Semibold"/>
              </a:rPr>
              <a:t>I </a:t>
            </a:r>
            <a:r>
              <a:rPr sz="1100" b="1" spc="-5" dirty="0">
                <a:latin typeface="MyriadPro-Semibold"/>
                <a:cs typeface="MyriadPro-Semibold"/>
              </a:rPr>
              <a:t>choose the Way of Greater</a:t>
            </a:r>
            <a:r>
              <a:rPr sz="1100" b="1" spc="-15" dirty="0">
                <a:latin typeface="MyriadPro-Semibold"/>
                <a:cs typeface="MyriadPro-Semibold"/>
              </a:rPr>
              <a:t> </a:t>
            </a:r>
            <a:r>
              <a:rPr sz="1100" b="1" spc="-5" dirty="0">
                <a:latin typeface="MyriadPro-Semibold"/>
                <a:cs typeface="MyriadPro-Semibold"/>
              </a:rPr>
              <a:t>Love.</a:t>
            </a:r>
            <a:endParaRPr sz="1100" dirty="0">
              <a:latin typeface="MyriadPro-Semibold"/>
              <a:cs typeface="MyriadPro-Semibold"/>
            </a:endParaRPr>
          </a:p>
          <a:p>
            <a:pPr marL="12700" marR="290195" indent="13970">
              <a:lnSpc>
                <a:spcPct val="100000"/>
              </a:lnSpc>
              <a:spcBef>
                <a:spcPts val="600"/>
              </a:spcBef>
            </a:pPr>
            <a:r>
              <a:rPr sz="1100" dirty="0">
                <a:latin typeface="Myriad Pro"/>
                <a:cs typeface="Myriad Pro"/>
              </a:rPr>
              <a:t>I </a:t>
            </a:r>
            <a:r>
              <a:rPr sz="1100" spc="-5" dirty="0">
                <a:latin typeface="Myriad Pro"/>
                <a:cs typeface="Myriad Pro"/>
              </a:rPr>
              <a:t>slowly and prayerfully read the prayer text above. </a:t>
            </a:r>
            <a:r>
              <a:rPr sz="1100" dirty="0">
                <a:latin typeface="Myriad Pro"/>
                <a:cs typeface="Myriad Pro"/>
              </a:rPr>
              <a:t>I </a:t>
            </a:r>
            <a:r>
              <a:rPr sz="1100" spc="-5" dirty="0">
                <a:latin typeface="Myriad Pro"/>
                <a:cs typeface="Myriad Pro"/>
              </a:rPr>
              <a:t>choose, in three thoughtful  steps, the direction </a:t>
            </a:r>
            <a:r>
              <a:rPr sz="1100" dirty="0">
                <a:latin typeface="Myriad Pro"/>
                <a:cs typeface="Myriad Pro"/>
              </a:rPr>
              <a:t>I </a:t>
            </a:r>
            <a:r>
              <a:rPr sz="1100" spc="-5" dirty="0">
                <a:latin typeface="Myriad Pro"/>
                <a:cs typeface="Myriad Pro"/>
              </a:rPr>
              <a:t>wish to</a:t>
            </a:r>
            <a:r>
              <a:rPr sz="1100" spc="-10" dirty="0">
                <a:latin typeface="Myriad Pro"/>
                <a:cs typeface="Myriad Pro"/>
              </a:rPr>
              <a:t> </a:t>
            </a:r>
            <a:r>
              <a:rPr sz="1100" spc="-5" dirty="0">
                <a:latin typeface="Myriad Pro"/>
                <a:cs typeface="Myriad Pro"/>
              </a:rPr>
              <a:t>take:</a:t>
            </a:r>
            <a:endParaRPr sz="1100" dirty="0">
              <a:latin typeface="Myriad Pro"/>
              <a:cs typeface="Myriad Pro"/>
            </a:endParaRPr>
          </a:p>
          <a:p>
            <a:pPr marL="26670" marR="139065">
              <a:lnSpc>
                <a:spcPct val="121800"/>
              </a:lnSpc>
            </a:pPr>
            <a:r>
              <a:rPr sz="1100" dirty="0">
                <a:latin typeface="Myriad Pro"/>
                <a:cs typeface="Myriad Pro"/>
              </a:rPr>
              <a:t>I </a:t>
            </a:r>
            <a:r>
              <a:rPr sz="1100" spc="-5" dirty="0">
                <a:latin typeface="Myriad Pro"/>
                <a:cs typeface="Myriad Pro"/>
              </a:rPr>
              <a:t>choose the loving way, led by greater love and the good spirit toward God’s love.  </a:t>
            </a:r>
            <a:r>
              <a:rPr sz="1100" dirty="0">
                <a:latin typeface="Myriad Pro"/>
                <a:cs typeface="Myriad Pro"/>
              </a:rPr>
              <a:t>I </a:t>
            </a:r>
            <a:r>
              <a:rPr sz="1100" spc="-5" dirty="0">
                <a:latin typeface="Myriad Pro"/>
                <a:cs typeface="Myriad Pro"/>
              </a:rPr>
              <a:t>reject the loveless way, cold, isolated and selfish, drawn down by the bad</a:t>
            </a:r>
            <a:r>
              <a:rPr sz="1100" spc="55" dirty="0">
                <a:latin typeface="Myriad Pro"/>
                <a:cs typeface="Myriad Pro"/>
              </a:rPr>
              <a:t> </a:t>
            </a:r>
            <a:r>
              <a:rPr sz="1100" spc="-5" dirty="0">
                <a:latin typeface="Myriad Pro"/>
                <a:cs typeface="Myriad Pro"/>
              </a:rPr>
              <a:t>spirit.</a:t>
            </a:r>
            <a:endParaRPr sz="1100" dirty="0">
              <a:latin typeface="Myriad Pro"/>
              <a:cs typeface="Myriad Pro"/>
            </a:endParaRPr>
          </a:p>
          <a:p>
            <a:pPr marL="26670">
              <a:lnSpc>
                <a:spcPct val="100000"/>
              </a:lnSpc>
              <a:spcBef>
                <a:spcPts val="310"/>
              </a:spcBef>
            </a:pPr>
            <a:r>
              <a:rPr sz="1100" dirty="0">
                <a:latin typeface="Myriad Pro"/>
                <a:cs typeface="Myriad Pro"/>
              </a:rPr>
              <a:t>I </a:t>
            </a:r>
            <a:r>
              <a:rPr sz="1100" spc="-5" dirty="0">
                <a:latin typeface="Myriad Pro"/>
                <a:cs typeface="Myriad Pro"/>
              </a:rPr>
              <a:t>walk towards the gift and the Giver, from affection, to greater love, to peace in</a:t>
            </a:r>
            <a:r>
              <a:rPr sz="1100" spc="85" dirty="0">
                <a:latin typeface="Myriad Pro"/>
                <a:cs typeface="Myriad Pro"/>
              </a:rPr>
              <a:t> </a:t>
            </a:r>
            <a:r>
              <a:rPr sz="1100" spc="-5" dirty="0">
                <a:latin typeface="Myriad Pro"/>
                <a:cs typeface="Myriad Pro"/>
              </a:rPr>
              <a:t>God.</a:t>
            </a:r>
            <a:endParaRPr sz="1100" dirty="0">
              <a:latin typeface="Myriad Pro"/>
              <a:cs typeface="Myriad Pro"/>
            </a:endParaRPr>
          </a:p>
        </p:txBody>
      </p:sp>
      <p:sp>
        <p:nvSpPr>
          <p:cNvPr id="12" name="object 12"/>
          <p:cNvSpPr txBox="1"/>
          <p:nvPr/>
        </p:nvSpPr>
        <p:spPr>
          <a:xfrm>
            <a:off x="822958" y="7545421"/>
            <a:ext cx="900427"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4.</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Loving</a:t>
            </a:r>
            <a:endParaRPr sz="1100" dirty="0">
              <a:latin typeface="MyriadPro-Semibold"/>
              <a:cs typeface="MyriadPro-Semibold"/>
            </a:endParaRPr>
          </a:p>
        </p:txBody>
      </p:sp>
      <p:sp>
        <p:nvSpPr>
          <p:cNvPr id="13" name="object 13"/>
          <p:cNvSpPr txBox="1"/>
          <p:nvPr/>
        </p:nvSpPr>
        <p:spPr>
          <a:xfrm>
            <a:off x="1723387" y="7404099"/>
            <a:ext cx="5010155" cy="1844095"/>
          </a:xfrm>
          <a:prstGeom prst="rect">
            <a:avLst/>
          </a:prstGeom>
        </p:spPr>
        <p:txBody>
          <a:bodyPr vert="horz" wrap="square" lIns="0" tIns="88900" rIns="0" bIns="0" rtlCol="0">
            <a:spAutoFit/>
          </a:bodyPr>
          <a:lstStyle/>
          <a:p>
            <a:pPr marL="26670">
              <a:lnSpc>
                <a:spcPct val="100000"/>
              </a:lnSpc>
              <a:spcBef>
                <a:spcPts val="700"/>
              </a:spcBef>
            </a:pPr>
            <a:r>
              <a:rPr sz="1100" b="1" dirty="0">
                <a:latin typeface="MyriadPro-Semibold"/>
                <a:cs typeface="MyriadPro-Semibold"/>
              </a:rPr>
              <a:t>I </a:t>
            </a:r>
            <a:r>
              <a:rPr sz="1100" b="1" spc="-5" dirty="0">
                <a:latin typeface="MyriadPro-Semibold"/>
                <a:cs typeface="MyriadPro-Semibold"/>
              </a:rPr>
              <a:t>live in the Spirit of Greater</a:t>
            </a:r>
            <a:r>
              <a:rPr sz="1100" b="1" spc="-15" dirty="0">
                <a:latin typeface="MyriadPro-Semibold"/>
                <a:cs typeface="MyriadPro-Semibold"/>
              </a:rPr>
              <a:t> </a:t>
            </a:r>
            <a:r>
              <a:rPr sz="1100" b="1" spc="-5" dirty="0">
                <a:latin typeface="MyriadPro-Semibold"/>
                <a:cs typeface="MyriadPro-Semibold"/>
              </a:rPr>
              <a:t>Love.</a:t>
            </a:r>
            <a:endParaRPr sz="1100" dirty="0">
              <a:latin typeface="MyriadPro-Semibold"/>
              <a:cs typeface="MyriadPro-Semibold"/>
            </a:endParaRPr>
          </a:p>
          <a:p>
            <a:pPr marL="26670" marR="33020">
              <a:lnSpc>
                <a:spcPct val="100000"/>
              </a:lnSpc>
              <a:spcBef>
                <a:spcPts val="600"/>
              </a:spcBef>
            </a:pPr>
            <a:r>
              <a:rPr sz="1100" dirty="0">
                <a:latin typeface="Myriad Pro"/>
                <a:cs typeface="Myriad Pro"/>
              </a:rPr>
              <a:t>I </a:t>
            </a:r>
            <a:r>
              <a:rPr sz="1100" spc="-5" dirty="0">
                <a:latin typeface="Myriad Pro"/>
                <a:cs typeface="Myriad Pro"/>
              </a:rPr>
              <a:t>imagine that the Spirit addresses </a:t>
            </a:r>
            <a:r>
              <a:rPr sz="1100" dirty="0">
                <a:latin typeface="Myriad Pro"/>
                <a:cs typeface="Myriad Pro"/>
              </a:rPr>
              <a:t>me </a:t>
            </a:r>
            <a:r>
              <a:rPr sz="1100" spc="-5" dirty="0">
                <a:latin typeface="Myriad Pro"/>
                <a:cs typeface="Myriad Pro"/>
              </a:rPr>
              <a:t>by name, saying, ‘Love others, both friends and  strangers, as </a:t>
            </a:r>
            <a:r>
              <a:rPr sz="1100" dirty="0">
                <a:latin typeface="Myriad Pro"/>
                <a:cs typeface="Myriad Pro"/>
              </a:rPr>
              <a:t>I </a:t>
            </a:r>
            <a:r>
              <a:rPr sz="1100" spc="-5" dirty="0">
                <a:latin typeface="Myriad Pro"/>
                <a:cs typeface="Myriad Pro"/>
              </a:rPr>
              <a:t>have loved</a:t>
            </a:r>
            <a:r>
              <a:rPr sz="1100" spc="-10" dirty="0">
                <a:latin typeface="Myriad Pro"/>
                <a:cs typeface="Myriad Pro"/>
              </a:rPr>
              <a:t> </a:t>
            </a:r>
            <a:r>
              <a:rPr sz="1100" spc="-5" dirty="0">
                <a:latin typeface="Myriad Pro"/>
                <a:cs typeface="Myriad Pro"/>
              </a:rPr>
              <a:t>you.'</a:t>
            </a:r>
            <a:endParaRPr sz="1100" dirty="0">
              <a:latin typeface="Myriad Pro"/>
              <a:cs typeface="Myriad Pro"/>
            </a:endParaRPr>
          </a:p>
          <a:p>
            <a:pPr marL="26670" marR="212090" indent="-13970">
              <a:lnSpc>
                <a:spcPct val="100000"/>
              </a:lnSpc>
              <a:spcBef>
                <a:spcPts val="600"/>
              </a:spcBef>
            </a:pPr>
            <a:r>
              <a:rPr sz="1100" spc="-5" dirty="0">
                <a:latin typeface="Myriad Pro"/>
                <a:cs typeface="Myriad Pro"/>
              </a:rPr>
              <a:t>So </a:t>
            </a:r>
            <a:r>
              <a:rPr sz="1100" dirty="0">
                <a:latin typeface="Myriad Pro"/>
                <a:cs typeface="Myriad Pro"/>
              </a:rPr>
              <a:t>I </a:t>
            </a:r>
            <a:r>
              <a:rPr sz="1100" spc="-5" dirty="0">
                <a:latin typeface="Myriad Pro"/>
                <a:cs typeface="Myriad Pro"/>
              </a:rPr>
              <a:t>rest now, and reflectively through the whole day, </a:t>
            </a:r>
            <a:r>
              <a:rPr sz="1100" dirty="0">
                <a:latin typeface="Myriad Pro"/>
                <a:cs typeface="Myriad Pro"/>
              </a:rPr>
              <a:t>in </a:t>
            </a:r>
            <a:r>
              <a:rPr sz="1100" spc="-5" dirty="0">
                <a:latin typeface="Myriad Pro"/>
                <a:cs typeface="Myriad Pro"/>
              </a:rPr>
              <a:t>the Spirit’s loving, healing,  intimacy. </a:t>
            </a:r>
            <a:r>
              <a:rPr sz="1100" dirty="0">
                <a:latin typeface="Myriad Pro"/>
                <a:cs typeface="Myriad Pro"/>
              </a:rPr>
              <a:t>I </a:t>
            </a:r>
            <a:r>
              <a:rPr sz="1100" spc="-5" dirty="0">
                <a:latin typeface="Myriad Pro"/>
                <a:cs typeface="Myriad Pro"/>
              </a:rPr>
              <a:t>feel love grow and thrive within </a:t>
            </a:r>
            <a:r>
              <a:rPr sz="1100" dirty="0">
                <a:latin typeface="Myriad Pro"/>
                <a:cs typeface="Myriad Pro"/>
              </a:rPr>
              <a:t>me</a:t>
            </a:r>
            <a:r>
              <a:rPr sz="1100" spc="-10" dirty="0">
                <a:latin typeface="Myriad Pro"/>
                <a:cs typeface="Myriad Pro"/>
              </a:rPr>
              <a:t> </a:t>
            </a:r>
            <a:r>
              <a:rPr sz="1100" spc="-5" dirty="0">
                <a:latin typeface="Myriad Pro"/>
                <a:cs typeface="Myriad Pro"/>
              </a:rPr>
              <a:t>...</a:t>
            </a:r>
            <a:endParaRPr sz="1100" dirty="0">
              <a:latin typeface="Myriad Pro"/>
              <a:cs typeface="Myriad Pro"/>
            </a:endParaRPr>
          </a:p>
          <a:p>
            <a:pPr marL="26670" marR="5080">
              <a:lnSpc>
                <a:spcPct val="100000"/>
              </a:lnSpc>
              <a:spcBef>
                <a:spcPts val="600"/>
              </a:spcBef>
            </a:pPr>
            <a:r>
              <a:rPr sz="1100" dirty="0">
                <a:latin typeface="Myriad Pro"/>
                <a:cs typeface="Myriad Pro"/>
              </a:rPr>
              <a:t>I </a:t>
            </a:r>
            <a:r>
              <a:rPr sz="1100" spc="-5" dirty="0">
                <a:latin typeface="Myriad Pro"/>
                <a:cs typeface="Myriad Pro"/>
              </a:rPr>
              <a:t>conclude in thanks, considering two questions. Firstly, if possible, how might </a:t>
            </a:r>
            <a:r>
              <a:rPr sz="1100" dirty="0">
                <a:latin typeface="Myriad Pro"/>
                <a:cs typeface="Myriad Pro"/>
              </a:rPr>
              <a:t>I </a:t>
            </a:r>
            <a:r>
              <a:rPr sz="1100" spc="-5" dirty="0">
                <a:latin typeface="Myriad Pro"/>
                <a:cs typeface="Myriad Pro"/>
              </a:rPr>
              <a:t>make  contact and reconnect with the one who showed </a:t>
            </a:r>
            <a:r>
              <a:rPr sz="1100" dirty="0">
                <a:latin typeface="Myriad Pro"/>
                <a:cs typeface="Myriad Pro"/>
              </a:rPr>
              <a:t>me </a:t>
            </a:r>
            <a:r>
              <a:rPr sz="1100" spc="-5" dirty="0">
                <a:latin typeface="Myriad Pro"/>
                <a:cs typeface="Myriad Pro"/>
              </a:rPr>
              <a:t>greater love. Secondly, to whom  and how do </a:t>
            </a:r>
            <a:r>
              <a:rPr sz="1100" dirty="0">
                <a:latin typeface="Myriad Pro"/>
                <a:cs typeface="Myriad Pro"/>
              </a:rPr>
              <a:t>I </a:t>
            </a:r>
            <a:r>
              <a:rPr sz="1100" spc="-5" dirty="0">
                <a:latin typeface="Myriad Pro"/>
                <a:cs typeface="Myriad Pro"/>
              </a:rPr>
              <a:t>pass on this exercise. Who urgently needs greater love</a:t>
            </a:r>
            <a:r>
              <a:rPr sz="1100" spc="10" dirty="0">
                <a:latin typeface="Myriad Pro"/>
                <a:cs typeface="Myriad Pro"/>
              </a:rPr>
              <a:t> </a:t>
            </a:r>
            <a:r>
              <a:rPr sz="1100" spc="-5" dirty="0">
                <a:latin typeface="Myriad Pro"/>
                <a:cs typeface="Myriad Pro"/>
              </a:rPr>
              <a:t>now?</a:t>
            </a:r>
            <a:endParaRPr sz="1100" dirty="0">
              <a:latin typeface="Myriad Pro"/>
              <a:cs typeface="Myriad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958" y="954466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dirty="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2"/>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3"/>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4"/>
              </a:rPr>
              <a:t>www.jisa.org.au</a:t>
            </a:r>
            <a:endParaRPr sz="1100" dirty="0">
              <a:latin typeface="Myriad Pro"/>
              <a:cs typeface="Myriad Pro"/>
            </a:endParaRPr>
          </a:p>
        </p:txBody>
      </p:sp>
      <p:sp>
        <p:nvSpPr>
          <p:cNvPr id="3" name="object 3"/>
          <p:cNvSpPr txBox="1">
            <a:spLocks noGrp="1"/>
          </p:cNvSpPr>
          <p:nvPr>
            <p:ph type="title"/>
          </p:nvPr>
        </p:nvSpPr>
        <p:spPr>
          <a:xfrm>
            <a:off x="822958" y="698754"/>
            <a:ext cx="14852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WELCOME</a:t>
            </a:r>
            <a:endParaRPr sz="2400" dirty="0">
              <a:latin typeface="MyriadPro-SemiExt"/>
              <a:cs typeface="MyriadPro-SemiExt"/>
            </a:endParaRPr>
          </a:p>
        </p:txBody>
      </p:sp>
      <p:sp>
        <p:nvSpPr>
          <p:cNvPr id="4" name="object 4"/>
          <p:cNvSpPr txBox="1"/>
          <p:nvPr/>
        </p:nvSpPr>
        <p:spPr>
          <a:xfrm>
            <a:off x="4690114" y="767419"/>
            <a:ext cx="1297936"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Myriad Pro"/>
                <a:cs typeface="Myriad Pro"/>
              </a:rPr>
              <a:t>Admission</a:t>
            </a:r>
            <a:r>
              <a:rPr lang="en-AU" sz="1800" dirty="0">
                <a:latin typeface="Myriad Pro"/>
                <a:cs typeface="Myriad Pro"/>
              </a:rPr>
              <a:t>s</a:t>
            </a:r>
            <a:endParaRPr sz="1800" dirty="0">
              <a:latin typeface="Myriad Pro"/>
              <a:cs typeface="Myriad Pro"/>
            </a:endParaRPr>
          </a:p>
        </p:txBody>
      </p:sp>
      <p:sp>
        <p:nvSpPr>
          <p:cNvPr id="5" name="object 5"/>
          <p:cNvSpPr txBox="1"/>
          <p:nvPr/>
        </p:nvSpPr>
        <p:spPr>
          <a:xfrm>
            <a:off x="822958" y="1378458"/>
            <a:ext cx="5890260" cy="2005677"/>
          </a:xfrm>
          <a:prstGeom prst="rect">
            <a:avLst/>
          </a:prstGeom>
        </p:spPr>
        <p:txBody>
          <a:bodyPr vert="horz" wrap="square" lIns="0" tIns="12700" rIns="0" bIns="0" rtlCol="0">
            <a:spAutoFit/>
          </a:bodyPr>
          <a:lstStyle/>
          <a:p>
            <a:pPr marL="12700" marR="37465">
              <a:lnSpc>
                <a:spcPct val="100000"/>
              </a:lnSpc>
              <a:spcBef>
                <a:spcPts val="100"/>
              </a:spcBef>
            </a:pPr>
            <a:r>
              <a:rPr sz="1100" spc="-5" dirty="0">
                <a:latin typeface="Myriad Pro"/>
                <a:cs typeface="Myriad Pro"/>
              </a:rPr>
              <a:t>If there is famine in the land, if there is plague, blight, mildew, locust, or caterpillar; if their enemy  besieges them in any of their cities; whatever plague, whatever sickness there is; whatever prayer,  whatever plea there is from any individual or from all your people Israel, all knowing the afflictions of  their own hearts so that they stretch out their hands toward this house; then hear in heaven your dwelling place, forgive, act, and render to all whose hearts you </a:t>
            </a:r>
            <a:r>
              <a:rPr sz="1100" dirty="0">
                <a:latin typeface="Myriad Pro"/>
                <a:cs typeface="Myriad Pro"/>
              </a:rPr>
              <a:t>know. </a:t>
            </a:r>
            <a:r>
              <a:rPr sz="1000" dirty="0">
                <a:latin typeface="Myriad Pro"/>
                <a:cs typeface="Myriad Pro"/>
              </a:rPr>
              <a:t>I </a:t>
            </a:r>
            <a:r>
              <a:rPr sz="1000" spc="-5" dirty="0">
                <a:latin typeface="Myriad Pro"/>
                <a:cs typeface="Myriad Pro"/>
              </a:rPr>
              <a:t>Kings</a:t>
            </a:r>
            <a:r>
              <a:rPr sz="1000" spc="10" dirty="0">
                <a:latin typeface="Myriad Pro"/>
                <a:cs typeface="Myriad Pro"/>
              </a:rPr>
              <a:t> </a:t>
            </a:r>
            <a:r>
              <a:rPr sz="1000" spc="-5" dirty="0">
                <a:latin typeface="Myriad Pro"/>
                <a:cs typeface="Myriad Pro"/>
              </a:rPr>
              <a:t>8:37-40</a:t>
            </a:r>
            <a:endParaRPr sz="1000" dirty="0">
              <a:latin typeface="Myriad Pro"/>
              <a:cs typeface="Myriad Pro"/>
            </a:endParaRPr>
          </a:p>
          <a:p>
            <a:pPr>
              <a:lnSpc>
                <a:spcPct val="100000"/>
              </a:lnSpc>
              <a:spcBef>
                <a:spcPts val="10"/>
              </a:spcBef>
            </a:pPr>
            <a:endParaRPr sz="850" dirty="0">
              <a:latin typeface="Myriad Pro"/>
              <a:cs typeface="Myriad Pro"/>
            </a:endParaRPr>
          </a:p>
          <a:p>
            <a:pPr marL="12700" marR="5080">
              <a:lnSpc>
                <a:spcPct val="100000"/>
              </a:lnSpc>
            </a:pPr>
            <a:r>
              <a:rPr sz="1100" spc="-5" dirty="0">
                <a:latin typeface="Myriad Pro"/>
                <a:cs typeface="Myriad Pro"/>
              </a:rPr>
              <a:t>‘I was </a:t>
            </a:r>
            <a:r>
              <a:rPr sz="1100" dirty="0">
                <a:latin typeface="Myriad Pro"/>
                <a:cs typeface="Myriad Pro"/>
              </a:rPr>
              <a:t>a </a:t>
            </a:r>
            <a:r>
              <a:rPr sz="1100" spc="-5" dirty="0">
                <a:latin typeface="Myriad Pro"/>
                <a:cs typeface="Myriad Pro"/>
              </a:rPr>
              <a:t>stranger and you did not welcome me, naked and you did not give </a:t>
            </a:r>
            <a:r>
              <a:rPr sz="1100" dirty="0">
                <a:latin typeface="Myriad Pro"/>
                <a:cs typeface="Myriad Pro"/>
              </a:rPr>
              <a:t>me </a:t>
            </a:r>
            <a:r>
              <a:rPr sz="1100" spc="-5" dirty="0">
                <a:latin typeface="Myriad Pro"/>
                <a:cs typeface="Myriad Pro"/>
              </a:rPr>
              <a:t>clothing, sick and in  prison and you did not visit me.’ Then they also will answer, ‘Lord, when was it that </a:t>
            </a:r>
            <a:r>
              <a:rPr sz="1100" dirty="0">
                <a:latin typeface="Myriad Pro"/>
                <a:cs typeface="Myriad Pro"/>
              </a:rPr>
              <a:t>we </a:t>
            </a:r>
            <a:r>
              <a:rPr sz="1100" spc="-5" dirty="0">
                <a:latin typeface="Myriad Pro"/>
                <a:cs typeface="Myriad Pro"/>
              </a:rPr>
              <a:t>saw you  hungry or thirsty or </a:t>
            </a:r>
            <a:r>
              <a:rPr sz="1100" dirty="0">
                <a:latin typeface="Myriad Pro"/>
                <a:cs typeface="Myriad Pro"/>
              </a:rPr>
              <a:t>a </a:t>
            </a:r>
            <a:r>
              <a:rPr sz="1100" spc="-5" dirty="0">
                <a:latin typeface="Myriad Pro"/>
                <a:cs typeface="Myriad Pro"/>
              </a:rPr>
              <a:t>stranger or naked or sick or in prison, and did not take care of you?’ Then he will  answer, ‘Truly </a:t>
            </a:r>
            <a:r>
              <a:rPr sz="1100" dirty="0">
                <a:latin typeface="Myriad Pro"/>
                <a:cs typeface="Myriad Pro"/>
              </a:rPr>
              <a:t>I </a:t>
            </a:r>
            <a:r>
              <a:rPr sz="1100" spc="-5" dirty="0">
                <a:latin typeface="Myriad Pro"/>
                <a:cs typeface="Myriad Pro"/>
              </a:rPr>
              <a:t>tell you, just as you did not do it to one of the least of these, you did not do it to me.’  </a:t>
            </a:r>
            <a:r>
              <a:rPr sz="1000" dirty="0">
                <a:latin typeface="Myriad Pro"/>
                <a:cs typeface="Myriad Pro"/>
              </a:rPr>
              <a:t>MT</a:t>
            </a:r>
            <a:r>
              <a:rPr sz="1000" spc="-10" dirty="0">
                <a:latin typeface="Myriad Pro"/>
                <a:cs typeface="Myriad Pro"/>
              </a:rPr>
              <a:t> </a:t>
            </a:r>
            <a:r>
              <a:rPr sz="1000" spc="-5" dirty="0">
                <a:latin typeface="Myriad Pro"/>
                <a:cs typeface="Myriad Pro"/>
              </a:rPr>
              <a:t>25:43-45</a:t>
            </a:r>
            <a:endParaRPr sz="1000" dirty="0">
              <a:latin typeface="Myriad Pro"/>
              <a:cs typeface="Myriad Pro"/>
            </a:endParaRPr>
          </a:p>
        </p:txBody>
      </p:sp>
      <p:sp>
        <p:nvSpPr>
          <p:cNvPr id="6" name="object 6"/>
          <p:cNvSpPr txBox="1"/>
          <p:nvPr/>
        </p:nvSpPr>
        <p:spPr>
          <a:xfrm>
            <a:off x="822958" y="3420617"/>
            <a:ext cx="58039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a:latin typeface="MyriadPro-Semibold"/>
              <a:cs typeface="MyriadPro-Semibold"/>
            </a:endParaRPr>
          </a:p>
        </p:txBody>
      </p:sp>
      <p:sp>
        <p:nvSpPr>
          <p:cNvPr id="7" name="object 7"/>
          <p:cNvSpPr txBox="1"/>
          <p:nvPr/>
        </p:nvSpPr>
        <p:spPr>
          <a:xfrm>
            <a:off x="822958" y="4990338"/>
            <a:ext cx="58991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a:latin typeface="MyriadPro-Semibold"/>
              <a:cs typeface="MyriadPro-Semibold"/>
            </a:endParaRPr>
          </a:p>
        </p:txBody>
      </p:sp>
      <p:sp>
        <p:nvSpPr>
          <p:cNvPr id="8" name="object 8"/>
          <p:cNvSpPr txBox="1"/>
          <p:nvPr/>
        </p:nvSpPr>
        <p:spPr>
          <a:xfrm>
            <a:off x="1737358" y="3420617"/>
            <a:ext cx="5008880" cy="2667397"/>
          </a:xfrm>
          <a:prstGeom prst="rect">
            <a:avLst/>
          </a:prstGeom>
        </p:spPr>
        <p:txBody>
          <a:bodyPr vert="horz" wrap="square" lIns="0" tIns="12700" rIns="0" bIns="0" rtlCol="0">
            <a:spAutoFit/>
          </a:bodyPr>
          <a:lstStyle/>
          <a:p>
            <a:pPr marL="12700">
              <a:lnSpc>
                <a:spcPct val="100000"/>
              </a:lnSpc>
              <a:spcBef>
                <a:spcPts val="100"/>
              </a:spcBef>
            </a:pPr>
            <a:r>
              <a:rPr sz="1100" b="1" dirty="0">
                <a:latin typeface="MyriadPro-Semibold"/>
                <a:cs typeface="MyriadPro-Semibold"/>
              </a:rPr>
              <a:t>I </a:t>
            </a:r>
            <a:r>
              <a:rPr sz="1100" b="1" spc="-5" dirty="0">
                <a:latin typeface="MyriadPro-Semibold"/>
                <a:cs typeface="MyriadPro-Semibold"/>
              </a:rPr>
              <a:t>touch the Heart of</a:t>
            </a:r>
            <a:r>
              <a:rPr sz="1100" b="1" spc="-15" dirty="0">
                <a:latin typeface="MyriadPro-Semibold"/>
                <a:cs typeface="MyriadPro-Semibold"/>
              </a:rPr>
              <a:t> </a:t>
            </a:r>
            <a:r>
              <a:rPr sz="1100" b="1" spc="-5" dirty="0">
                <a:latin typeface="MyriadPro-Semibold"/>
                <a:cs typeface="MyriadPro-Semibold"/>
              </a:rPr>
              <a:t>Welcome.</a:t>
            </a:r>
            <a:endParaRPr sz="1100" dirty="0">
              <a:latin typeface="MyriadPro-Semibold"/>
              <a:cs typeface="MyriadPro-Semibold"/>
            </a:endParaRPr>
          </a:p>
          <a:p>
            <a:pPr marL="12700" marR="322580">
              <a:lnSpc>
                <a:spcPct val="100000"/>
              </a:lnSpc>
              <a:spcBef>
                <a:spcPts val="5"/>
              </a:spcBef>
            </a:pPr>
            <a:r>
              <a:rPr lang="en-AU" sz="1100" dirty="0">
                <a:latin typeface="Myriad Pro"/>
                <a:cs typeface="Myriad Pro"/>
              </a:rPr>
              <a:t>I hold or imagine </a:t>
            </a:r>
            <a:r>
              <a:rPr sz="1100" dirty="0">
                <a:latin typeface="Myriad Pro"/>
                <a:cs typeface="Myriad Pro"/>
              </a:rPr>
              <a:t>a </a:t>
            </a:r>
            <a:r>
              <a:rPr sz="1100" spc="-5" dirty="0">
                <a:latin typeface="Myriad Pro"/>
                <a:cs typeface="Myriad Pro"/>
              </a:rPr>
              <a:t>cup or mug of tea, coffee, warm milk </a:t>
            </a:r>
            <a:r>
              <a:rPr sz="1100" dirty="0">
                <a:latin typeface="Myriad Pro"/>
                <a:cs typeface="Myriad Pro"/>
              </a:rPr>
              <a:t>… </a:t>
            </a:r>
            <a:r>
              <a:rPr sz="1100" spc="-5" dirty="0">
                <a:latin typeface="Myriad Pro"/>
                <a:cs typeface="Myriad Pro"/>
              </a:rPr>
              <a:t>that </a:t>
            </a:r>
            <a:r>
              <a:rPr sz="1100" dirty="0">
                <a:latin typeface="Myriad Pro"/>
                <a:cs typeface="Myriad Pro"/>
              </a:rPr>
              <a:t>I </a:t>
            </a:r>
            <a:r>
              <a:rPr sz="1100" spc="-5" dirty="0">
                <a:latin typeface="Myriad Pro"/>
                <a:cs typeface="Myriad Pro"/>
              </a:rPr>
              <a:t>would normally offer to  guests to make them feel at home. </a:t>
            </a:r>
            <a:r>
              <a:rPr sz="1100" dirty="0">
                <a:latin typeface="Myriad Pro"/>
                <a:cs typeface="Myriad Pro"/>
              </a:rPr>
              <a:t>I </a:t>
            </a:r>
            <a:r>
              <a:rPr sz="1100" spc="-5" dirty="0">
                <a:latin typeface="Myriad Pro"/>
                <a:cs typeface="Myriad Pro"/>
              </a:rPr>
              <a:t>hold it remembering all the times</a:t>
            </a:r>
            <a:r>
              <a:rPr sz="1100" spc="35" dirty="0">
                <a:latin typeface="Myriad Pro"/>
                <a:cs typeface="Myriad Pro"/>
              </a:rPr>
              <a:t> </a:t>
            </a:r>
            <a:r>
              <a:rPr sz="1100" spc="-5" dirty="0">
                <a:latin typeface="Myriad Pro"/>
                <a:cs typeface="Myriad Pro"/>
              </a:rPr>
              <a:t>and</a:t>
            </a:r>
            <a:r>
              <a:rPr lang="en-AU" sz="1100" spc="-5" dirty="0">
                <a:latin typeface="Myriad Pro"/>
                <a:cs typeface="Myriad Pro"/>
              </a:rPr>
              <a:t> </a:t>
            </a:r>
            <a:r>
              <a:rPr sz="1100" spc="-5" dirty="0">
                <a:latin typeface="Myriad Pro"/>
                <a:cs typeface="Myriad Pro"/>
              </a:rPr>
              <a:t>ways </a:t>
            </a:r>
            <a:r>
              <a:rPr sz="1100" dirty="0">
                <a:latin typeface="Myriad Pro"/>
                <a:cs typeface="Myriad Pro"/>
              </a:rPr>
              <a:t>I </a:t>
            </a:r>
            <a:r>
              <a:rPr sz="1100" spc="-5" dirty="0">
                <a:latin typeface="Myriad Pro"/>
                <a:cs typeface="Myriad Pro"/>
              </a:rPr>
              <a:t>have warmly welcomed both friends and</a:t>
            </a:r>
            <a:r>
              <a:rPr sz="1100" spc="-10" dirty="0">
                <a:latin typeface="Myriad Pro"/>
                <a:cs typeface="Myriad Pro"/>
              </a:rPr>
              <a:t> </a:t>
            </a:r>
            <a:r>
              <a:rPr sz="1100" spc="-5" dirty="0">
                <a:latin typeface="Myriad Pro"/>
                <a:cs typeface="Myriad Pro"/>
              </a:rPr>
              <a:t>strangers.</a:t>
            </a:r>
            <a:endParaRPr sz="1100" dirty="0">
              <a:latin typeface="Myriad Pro"/>
              <a:cs typeface="Myriad Pro"/>
            </a:endParaRPr>
          </a:p>
          <a:p>
            <a:pPr marL="12700" marR="3175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being really welcomed when </a:t>
            </a:r>
            <a:r>
              <a:rPr sz="1100" dirty="0">
                <a:latin typeface="Myriad Pro"/>
                <a:cs typeface="Myriad Pro"/>
              </a:rPr>
              <a:t>I </a:t>
            </a:r>
            <a:r>
              <a:rPr sz="1100" spc="-5" dirty="0">
                <a:latin typeface="Myriad Pro"/>
                <a:cs typeface="Myriad Pro"/>
              </a:rPr>
              <a:t>needed it. </a:t>
            </a:r>
            <a:r>
              <a:rPr sz="1100" dirty="0">
                <a:latin typeface="Myriad Pro"/>
                <a:cs typeface="Myriad Pro"/>
              </a:rPr>
              <a:t>I  </a:t>
            </a:r>
            <a:r>
              <a:rPr sz="1100" spc="-5" dirty="0">
                <a:latin typeface="Myriad Pro"/>
                <a:cs typeface="Myriad Pro"/>
              </a:rPr>
              <a:t>hold that memory</a:t>
            </a:r>
            <a:r>
              <a:rPr lang="en-AU" sz="1100" spc="-5" dirty="0">
                <a:latin typeface="Myriad Pro"/>
                <a:cs typeface="Myriad Pro"/>
              </a:rPr>
              <a:t>,</a:t>
            </a:r>
            <a:r>
              <a:rPr sz="1100" spc="-5" dirty="0">
                <a:latin typeface="Myriad Pro"/>
                <a:cs typeface="Myriad Pro"/>
              </a:rPr>
              <a:t> feeling touched by the Spirit of Welcome ... </a:t>
            </a:r>
            <a:r>
              <a:rPr sz="1100" dirty="0">
                <a:latin typeface="Myriad Pro"/>
                <a:cs typeface="Myriad Pro"/>
              </a:rPr>
              <a:t>I </a:t>
            </a:r>
            <a:r>
              <a:rPr sz="1100" spc="-5" dirty="0">
                <a:latin typeface="Myriad Pro"/>
                <a:cs typeface="Myriad Pro"/>
              </a:rPr>
              <a:t>begin to understand how  important something so simple might be in these isolating and alienating</a:t>
            </a:r>
            <a:r>
              <a:rPr sz="1100" spc="25" dirty="0">
                <a:latin typeface="Myriad Pro"/>
                <a:cs typeface="Myriad Pro"/>
              </a:rPr>
              <a:t> </a:t>
            </a:r>
            <a:r>
              <a:rPr sz="1100" spc="-5" dirty="0">
                <a:latin typeface="Myriad Pro"/>
                <a:cs typeface="Myriad Pro"/>
              </a:rPr>
              <a:t>times.</a:t>
            </a:r>
            <a:endParaRPr sz="1100" dirty="0">
              <a:latin typeface="Myriad Pro"/>
              <a:cs typeface="Myriad Pro"/>
            </a:endParaRPr>
          </a:p>
          <a:p>
            <a:pPr>
              <a:lnSpc>
                <a:spcPct val="100000"/>
              </a:lnSpc>
              <a:spcBef>
                <a:spcPts val="5"/>
              </a:spcBef>
            </a:pPr>
            <a:endParaRPr sz="850" dirty="0">
              <a:latin typeface="Myriad Pro"/>
              <a:cs typeface="Myriad Pro"/>
            </a:endParaRPr>
          </a:p>
          <a:p>
            <a:pPr marL="12700">
              <a:lnSpc>
                <a:spcPct val="100000"/>
              </a:lnSpc>
            </a:pPr>
            <a:r>
              <a:rPr sz="1100" b="1" dirty="0">
                <a:latin typeface="MyriadPro-Semibold"/>
                <a:cs typeface="MyriadPro-Semibold"/>
              </a:rPr>
              <a:t>I </a:t>
            </a:r>
            <a:r>
              <a:rPr sz="1100" b="1" spc="-5" dirty="0">
                <a:latin typeface="MyriadPro-Semibold"/>
                <a:cs typeface="MyriadPro-Semibold"/>
              </a:rPr>
              <a:t>desire to be </a:t>
            </a:r>
            <a:r>
              <a:rPr sz="1100" b="1" dirty="0">
                <a:latin typeface="MyriadPro-Semibold"/>
                <a:cs typeface="MyriadPro-Semibold"/>
              </a:rPr>
              <a:t>a </a:t>
            </a:r>
            <a:r>
              <a:rPr sz="1100" b="1" spc="-5" dirty="0">
                <a:latin typeface="MyriadPro-Semibold"/>
                <a:cs typeface="MyriadPro-Semibold"/>
              </a:rPr>
              <a:t>Welcoming</a:t>
            </a:r>
            <a:r>
              <a:rPr sz="1100" b="1" spc="-20" dirty="0">
                <a:latin typeface="MyriadPro-Semibold"/>
                <a:cs typeface="MyriadPro-Semibold"/>
              </a:rPr>
              <a:t> </a:t>
            </a:r>
            <a:r>
              <a:rPr sz="1100" b="1" spc="-5" dirty="0">
                <a:latin typeface="MyriadPro-Semibold"/>
                <a:cs typeface="MyriadPro-Semibold"/>
              </a:rPr>
              <a:t>Person.</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slowly and prayerfully read the prayer texts</a:t>
            </a:r>
            <a:r>
              <a:rPr sz="1100" dirty="0">
                <a:latin typeface="Myriad Pro"/>
                <a:cs typeface="Myriad Pro"/>
              </a:rPr>
              <a:t> </a:t>
            </a:r>
            <a:r>
              <a:rPr sz="1100" spc="-5" dirty="0">
                <a:latin typeface="Myriad Pro"/>
                <a:cs typeface="Myriad Pro"/>
              </a:rPr>
              <a:t>above.</a:t>
            </a:r>
            <a:r>
              <a:rPr lang="en-AU" sz="1100" spc="-5" dirty="0">
                <a:latin typeface="Myriad Pro"/>
                <a:cs typeface="Myriad Pro"/>
              </a:rPr>
              <a:t> </a:t>
            </a:r>
            <a:r>
              <a:rPr sz="1100" dirty="0">
                <a:latin typeface="Myriad Pro"/>
                <a:cs typeface="Myriad Pro"/>
              </a:rPr>
              <a:t>I </a:t>
            </a:r>
            <a:r>
              <a:rPr sz="1100" spc="-5" dirty="0">
                <a:latin typeface="Myriad Pro"/>
                <a:cs typeface="Myriad Pro"/>
              </a:rPr>
              <a:t>name all the people </a:t>
            </a:r>
            <a:r>
              <a:rPr sz="1100" dirty="0">
                <a:latin typeface="Myriad Pro"/>
                <a:cs typeface="Myriad Pro"/>
              </a:rPr>
              <a:t>I </a:t>
            </a:r>
            <a:r>
              <a:rPr sz="1100" spc="-5" dirty="0">
                <a:latin typeface="Myriad Pro"/>
                <a:cs typeface="Myriad Pro"/>
              </a:rPr>
              <a:t>want to welcome, to stretch out </a:t>
            </a:r>
            <a:r>
              <a:rPr sz="1100" dirty="0">
                <a:latin typeface="Myriad Pro"/>
                <a:cs typeface="Myriad Pro"/>
              </a:rPr>
              <a:t>my </a:t>
            </a:r>
            <a:r>
              <a:rPr sz="1100" spc="-5" dirty="0">
                <a:latin typeface="Myriad Pro"/>
                <a:cs typeface="Myriad Pro"/>
              </a:rPr>
              <a:t>hands to help </a:t>
            </a:r>
            <a:r>
              <a:rPr sz="1100" dirty="0">
                <a:latin typeface="Myriad Pro"/>
                <a:cs typeface="Myriad Pro"/>
              </a:rPr>
              <a:t>…  I </a:t>
            </a:r>
            <a:r>
              <a:rPr sz="1100" spc="-5" dirty="0">
                <a:latin typeface="Myriad Pro"/>
                <a:cs typeface="Myriad Pro"/>
              </a:rPr>
              <a:t>ask the Spirit of Welcome for the gift to be </a:t>
            </a:r>
            <a:r>
              <a:rPr sz="1100" dirty="0">
                <a:latin typeface="Myriad Pro"/>
                <a:cs typeface="Myriad Pro"/>
              </a:rPr>
              <a:t>a </a:t>
            </a:r>
            <a:r>
              <a:rPr sz="1100" spc="-5" dirty="0">
                <a:latin typeface="Myriad Pro"/>
                <a:cs typeface="Myriad Pro"/>
              </a:rPr>
              <a:t>person of warm welcome</a:t>
            </a:r>
            <a:r>
              <a:rPr sz="1100" spc="60" dirty="0">
                <a:latin typeface="Myriad Pro"/>
                <a:cs typeface="Myriad Pro"/>
              </a:rPr>
              <a:t> </a:t>
            </a:r>
            <a:r>
              <a:rPr sz="1100" spc="-5" dirty="0">
                <a:latin typeface="Myriad Pro"/>
                <a:cs typeface="Myriad Pro"/>
              </a:rPr>
              <a:t>and</a:t>
            </a:r>
            <a:endParaRPr lang="en-AU" sz="1100" dirty="0">
              <a:latin typeface="Myriad Pro"/>
              <a:cs typeface="Myriad Pro"/>
            </a:endParaRPr>
          </a:p>
          <a:p>
            <a:pPr marL="12700" marR="5080">
              <a:lnSpc>
                <a:spcPct val="100000"/>
              </a:lnSpc>
            </a:pPr>
            <a:r>
              <a:rPr lang="en-AU" sz="1100" spc="-5" dirty="0">
                <a:latin typeface="Myriad Pro"/>
                <a:cs typeface="Myriad Pro"/>
              </a:rPr>
              <a:t>hospitality, especially if the person before </a:t>
            </a:r>
            <a:r>
              <a:rPr lang="en-AU" sz="1100" dirty="0">
                <a:latin typeface="Myriad Pro"/>
                <a:cs typeface="Myriad Pro"/>
              </a:rPr>
              <a:t>me </a:t>
            </a:r>
            <a:r>
              <a:rPr lang="en-AU" sz="1100" spc="-5" dirty="0">
                <a:latin typeface="Myriad Pro"/>
                <a:cs typeface="Myriad Pro"/>
              </a:rPr>
              <a:t>is sick, afraid, helpless, afflicted, </a:t>
            </a:r>
            <a:r>
              <a:rPr lang="en-AU" sz="1100" dirty="0">
                <a:latin typeface="Myriad Pro"/>
                <a:cs typeface="Myriad Pro"/>
              </a:rPr>
              <a:t>a  </a:t>
            </a:r>
            <a:r>
              <a:rPr lang="en-AU" sz="1100" spc="-5" dirty="0">
                <a:latin typeface="Myriad Pro"/>
                <a:cs typeface="Myriad Pro"/>
              </a:rPr>
              <a:t>stranger, or one of the least in community. </a:t>
            </a:r>
            <a:r>
              <a:rPr lang="en-AU" sz="1100" dirty="0">
                <a:latin typeface="Myriad Pro"/>
                <a:cs typeface="Myriad Pro"/>
              </a:rPr>
              <a:t>My </a:t>
            </a:r>
            <a:r>
              <a:rPr lang="en-AU" sz="1100" spc="-5" dirty="0">
                <a:latin typeface="Myriad Pro"/>
                <a:cs typeface="Myriad Pro"/>
              </a:rPr>
              <a:t>heart could be </a:t>
            </a:r>
            <a:r>
              <a:rPr lang="en-AU" sz="1100" dirty="0">
                <a:latin typeface="Myriad Pro"/>
                <a:cs typeface="Myriad Pro"/>
              </a:rPr>
              <a:t>a </a:t>
            </a:r>
            <a:r>
              <a:rPr lang="en-AU" sz="1100" spc="-5" dirty="0">
                <a:latin typeface="Myriad Pro"/>
                <a:cs typeface="Myriad Pro"/>
              </a:rPr>
              <a:t>field hospital for them.  </a:t>
            </a:r>
            <a:r>
              <a:rPr lang="en-AU" sz="1100" dirty="0">
                <a:latin typeface="Myriad Pro"/>
                <a:cs typeface="Myriad Pro"/>
              </a:rPr>
              <a:t>I </a:t>
            </a:r>
            <a:r>
              <a:rPr lang="en-AU" sz="1100" spc="-5" dirty="0">
                <a:latin typeface="Myriad Pro"/>
                <a:cs typeface="Myriad Pro"/>
              </a:rPr>
              <a:t>will find </a:t>
            </a:r>
            <a:r>
              <a:rPr lang="en-AU" sz="1100" dirty="0">
                <a:latin typeface="Myriad Pro"/>
                <a:cs typeface="Myriad Pro"/>
              </a:rPr>
              <a:t>a </a:t>
            </a:r>
            <a:r>
              <a:rPr lang="en-AU" sz="1100" spc="-5" dirty="0">
                <a:latin typeface="Myriad Pro"/>
                <a:cs typeface="Myriad Pro"/>
              </a:rPr>
              <a:t>way to do this even if </a:t>
            </a:r>
            <a:r>
              <a:rPr lang="en-AU" sz="1100" dirty="0">
                <a:latin typeface="Myriad Pro"/>
                <a:cs typeface="Myriad Pro"/>
              </a:rPr>
              <a:t>I </a:t>
            </a:r>
            <a:r>
              <a:rPr lang="en-AU" sz="1100" spc="-5" dirty="0">
                <a:latin typeface="Myriad Pro"/>
                <a:cs typeface="Myriad Pro"/>
              </a:rPr>
              <a:t>cannot meet the other face to</a:t>
            </a:r>
            <a:r>
              <a:rPr lang="en-AU" sz="1100" spc="5" dirty="0">
                <a:latin typeface="Myriad Pro"/>
                <a:cs typeface="Myriad Pro"/>
              </a:rPr>
              <a:t> </a:t>
            </a:r>
            <a:r>
              <a:rPr lang="en-AU" sz="1100" spc="-5" dirty="0">
                <a:latin typeface="Myriad Pro"/>
                <a:cs typeface="Myriad Pro"/>
              </a:rPr>
              <a:t>face.</a:t>
            </a:r>
            <a:endParaRPr lang="en-AU" sz="1100" dirty="0">
              <a:latin typeface="Myriad Pro"/>
              <a:cs typeface="Myriad Pro"/>
            </a:endParaRPr>
          </a:p>
        </p:txBody>
      </p:sp>
      <p:sp>
        <p:nvSpPr>
          <p:cNvPr id="9" name="object 9"/>
          <p:cNvSpPr txBox="1"/>
          <p:nvPr/>
        </p:nvSpPr>
        <p:spPr>
          <a:xfrm>
            <a:off x="822958" y="6544818"/>
            <a:ext cx="767080"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Welcome</a:t>
            </a:r>
            <a:endParaRPr sz="1100" dirty="0">
              <a:latin typeface="MyriadPro-Semibold"/>
              <a:cs typeface="MyriadPro-Semibold"/>
            </a:endParaRPr>
          </a:p>
        </p:txBody>
      </p:sp>
      <p:sp>
        <p:nvSpPr>
          <p:cNvPr id="10" name="object 10"/>
          <p:cNvSpPr txBox="1"/>
          <p:nvPr/>
        </p:nvSpPr>
        <p:spPr>
          <a:xfrm>
            <a:off x="1737359" y="6318171"/>
            <a:ext cx="4975860" cy="2090316"/>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breathe in the Spirit of</a:t>
            </a:r>
            <a:r>
              <a:rPr sz="1100" b="1" spc="-15" dirty="0">
                <a:latin typeface="MyriadPro-Semibold"/>
                <a:cs typeface="MyriadPro-Semibold"/>
              </a:rPr>
              <a:t> </a:t>
            </a:r>
            <a:r>
              <a:rPr sz="1100" b="1" spc="-5" dirty="0">
                <a:latin typeface="MyriadPro-Semibold"/>
                <a:cs typeface="MyriadPro-Semibold"/>
              </a:rPr>
              <a:t>Welcome.</a:t>
            </a:r>
            <a:endParaRPr sz="1100" dirty="0">
              <a:latin typeface="MyriadPro-Semibold"/>
              <a:cs typeface="MyriadPro-Semibold"/>
            </a:endParaRPr>
          </a:p>
          <a:p>
            <a:pPr marL="12700">
              <a:lnSpc>
                <a:spcPct val="100000"/>
              </a:lnSpc>
              <a:spcBef>
                <a:spcPts val="600"/>
              </a:spcBef>
            </a:pPr>
            <a:r>
              <a:rPr sz="1100" spc="-5" dirty="0">
                <a:latin typeface="Myriad Pro"/>
                <a:cs typeface="Myriad Pro"/>
              </a:rPr>
              <a:t>Then </a:t>
            </a:r>
            <a:r>
              <a:rPr sz="1100" dirty="0">
                <a:latin typeface="Myriad Pro"/>
                <a:cs typeface="Myriad Pro"/>
              </a:rPr>
              <a:t>I </a:t>
            </a:r>
            <a:r>
              <a:rPr sz="1100" spc="-5" dirty="0">
                <a:latin typeface="Myriad Pro"/>
                <a:cs typeface="Myriad Pro"/>
              </a:rPr>
              <a:t>imagine and feel the Spirit of </a:t>
            </a:r>
            <a:r>
              <a:rPr lang="en-AU" sz="1100" spc="-5" dirty="0">
                <a:latin typeface="Myriad Pro"/>
                <a:cs typeface="Myriad Pro"/>
              </a:rPr>
              <a:t>God welcoming me, </a:t>
            </a:r>
            <a:r>
              <a:rPr sz="1100" spc="-5" dirty="0">
                <a:latin typeface="Myriad Pro"/>
                <a:cs typeface="Myriad Pro"/>
              </a:rPr>
              <a:t>breathing </a:t>
            </a:r>
            <a:r>
              <a:rPr sz="1100" dirty="0">
                <a:latin typeface="Myriad Pro"/>
                <a:cs typeface="Myriad Pro"/>
              </a:rPr>
              <a:t>a </a:t>
            </a:r>
            <a:r>
              <a:rPr sz="1100" spc="-5" dirty="0">
                <a:latin typeface="Myriad Pro"/>
                <a:cs typeface="Myriad Pro"/>
              </a:rPr>
              <a:t>special welcome into</a:t>
            </a:r>
            <a:r>
              <a:rPr sz="1100" spc="40" dirty="0">
                <a:latin typeface="Myriad Pro"/>
                <a:cs typeface="Myriad Pro"/>
              </a:rPr>
              <a:t> </a:t>
            </a:r>
            <a:r>
              <a:rPr sz="1100" spc="-5" dirty="0">
                <a:latin typeface="Myriad Pro"/>
                <a:cs typeface="Myriad Pro"/>
              </a:rPr>
              <a:t>me.</a:t>
            </a:r>
            <a:endParaRPr lang="en-AU" sz="1100" dirty="0">
              <a:latin typeface="Myriad Pro"/>
              <a:cs typeface="Myriad Pro"/>
            </a:endParaRPr>
          </a:p>
          <a:p>
            <a:pPr marL="12700" marR="152400">
              <a:lnSpc>
                <a:spcPct val="100000"/>
              </a:lnSpc>
              <a:spcBef>
                <a:spcPts val="600"/>
              </a:spcBef>
            </a:pPr>
            <a:r>
              <a:rPr lang="en-AU" sz="1100" dirty="0">
                <a:latin typeface="Myriad Pro"/>
                <a:cs typeface="Myriad Pro"/>
              </a:rPr>
              <a:t>I </a:t>
            </a:r>
            <a:r>
              <a:rPr lang="en-AU" sz="1100" spc="-5" dirty="0">
                <a:latin typeface="Myriad Pro"/>
                <a:cs typeface="Myriad Pro"/>
              </a:rPr>
              <a:t>breathe it in deeply, wait, then breathe it out through </a:t>
            </a:r>
            <a:r>
              <a:rPr lang="en-AU" sz="1100" dirty="0">
                <a:latin typeface="Myriad Pro"/>
                <a:cs typeface="Myriad Pro"/>
              </a:rPr>
              <a:t>me </a:t>
            </a:r>
            <a:r>
              <a:rPr lang="en-AU" sz="1100" spc="-5" dirty="0">
                <a:latin typeface="Myriad Pro"/>
                <a:cs typeface="Myriad Pro"/>
              </a:rPr>
              <a:t>to warm all those with an  anxious heart, and to support those who need urgent healing</a:t>
            </a:r>
            <a:r>
              <a:rPr lang="en-AU" sz="1100" spc="5" dirty="0">
                <a:latin typeface="Myriad Pro"/>
                <a:cs typeface="Myriad Pro"/>
              </a:rPr>
              <a:t> </a:t>
            </a:r>
            <a:r>
              <a:rPr lang="en-AU" sz="1100" spc="-5" dirty="0">
                <a:latin typeface="Myriad Pro"/>
                <a:cs typeface="Myriad Pro"/>
              </a:rPr>
              <a:t>now.</a:t>
            </a:r>
            <a:endParaRPr lang="en-AU" sz="1100" dirty="0">
              <a:latin typeface="Myriad Pro"/>
              <a:cs typeface="Myriad Pro"/>
            </a:endParaRPr>
          </a:p>
          <a:p>
            <a:pPr marL="12700">
              <a:lnSpc>
                <a:spcPct val="100000"/>
              </a:lnSpc>
              <a:spcBef>
                <a:spcPts val="600"/>
              </a:spcBef>
            </a:pPr>
            <a:r>
              <a:rPr lang="en-AU" sz="1100" dirty="0">
                <a:latin typeface="Myriad Pro"/>
                <a:cs typeface="Myriad Pro"/>
              </a:rPr>
              <a:t>I </a:t>
            </a:r>
            <a:r>
              <a:rPr lang="en-AU" sz="1100" spc="-5" dirty="0">
                <a:latin typeface="Myriad Pro"/>
                <a:cs typeface="Myriad Pro"/>
              </a:rPr>
              <a:t>repeat as desired </a:t>
            </a:r>
            <a:r>
              <a:rPr lang="en-AU" sz="1100" dirty="0">
                <a:latin typeface="Myriad Pro"/>
                <a:cs typeface="Myriad Pro"/>
              </a:rPr>
              <a:t>– </a:t>
            </a:r>
            <a:r>
              <a:rPr lang="en-AU" sz="1100" spc="-5" dirty="0">
                <a:latin typeface="Myriad Pro"/>
                <a:cs typeface="Myriad Pro"/>
              </a:rPr>
              <a:t>breathing, welcoming, helping quickly</a:t>
            </a:r>
            <a:r>
              <a:rPr lang="en-AU" sz="1100" spc="-10" dirty="0">
                <a:latin typeface="Myriad Pro"/>
                <a:cs typeface="Myriad Pro"/>
              </a:rPr>
              <a:t> </a:t>
            </a:r>
            <a:r>
              <a:rPr lang="en-AU" sz="1100" dirty="0">
                <a:latin typeface="Myriad Pro"/>
                <a:cs typeface="Myriad Pro"/>
              </a:rPr>
              <a:t>…</a:t>
            </a:r>
          </a:p>
          <a:p>
            <a:pPr marL="12700" marR="5080">
              <a:lnSpc>
                <a:spcPct val="100000"/>
              </a:lnSpc>
              <a:spcBef>
                <a:spcPts val="600"/>
              </a:spcBef>
            </a:pPr>
            <a:r>
              <a:rPr lang="en-AU" sz="1100" dirty="0">
                <a:latin typeface="Myriad Pro"/>
                <a:cs typeface="Myriad Pro"/>
              </a:rPr>
              <a:t>I </a:t>
            </a:r>
            <a:r>
              <a:rPr lang="en-AU" sz="1100" spc="-5" dirty="0">
                <a:latin typeface="Myriad Pro"/>
                <a:cs typeface="Myriad Pro"/>
              </a:rPr>
              <a:t>end in thanks, considering two questions. Firstly, if possible, how might </a:t>
            </a:r>
            <a:r>
              <a:rPr lang="en-AU" sz="1100" dirty="0">
                <a:latin typeface="Myriad Pro"/>
                <a:cs typeface="Myriad Pro"/>
              </a:rPr>
              <a:t>I </a:t>
            </a:r>
            <a:r>
              <a:rPr lang="en-AU" sz="1100" spc="-5" dirty="0">
                <a:latin typeface="Myriad Pro"/>
                <a:cs typeface="Myriad Pro"/>
              </a:rPr>
              <a:t>make  contact and reconnect with the one who really welcomed me? Secondly, to whom and  how do </a:t>
            </a:r>
            <a:r>
              <a:rPr lang="en-AU" sz="1100" dirty="0">
                <a:latin typeface="Myriad Pro"/>
                <a:cs typeface="Myriad Pro"/>
              </a:rPr>
              <a:t>I </a:t>
            </a:r>
            <a:r>
              <a:rPr lang="en-AU" sz="1100" spc="-5" dirty="0">
                <a:latin typeface="Myriad Pro"/>
                <a:cs typeface="Myriad Pro"/>
              </a:rPr>
              <a:t>pass on this exercise </a:t>
            </a:r>
            <a:r>
              <a:rPr lang="en-AU" sz="1100" dirty="0">
                <a:latin typeface="Myriad Pro"/>
                <a:cs typeface="Myriad Pro"/>
              </a:rPr>
              <a:t>– </a:t>
            </a:r>
            <a:r>
              <a:rPr lang="en-AU" sz="1100" spc="-5" dirty="0">
                <a:latin typeface="Myriad Pro"/>
                <a:cs typeface="Myriad Pro"/>
              </a:rPr>
              <a:t>who urgently could be </a:t>
            </a:r>
            <a:r>
              <a:rPr lang="en-AU" sz="1100" dirty="0">
                <a:latin typeface="Myriad Pro"/>
                <a:cs typeface="Myriad Pro"/>
              </a:rPr>
              <a:t>a </a:t>
            </a:r>
            <a:r>
              <a:rPr lang="en-AU" sz="1100" spc="-5" dirty="0">
                <a:latin typeface="Myriad Pro"/>
                <a:cs typeface="Myriad Pro"/>
              </a:rPr>
              <a:t>person of welcome</a:t>
            </a:r>
            <a:r>
              <a:rPr lang="en-AU" sz="1100" spc="30" dirty="0">
                <a:latin typeface="Myriad Pro"/>
                <a:cs typeface="Myriad Pro"/>
              </a:rPr>
              <a:t> </a:t>
            </a:r>
            <a:r>
              <a:rPr lang="en-AU" sz="1100" spc="-5" dirty="0">
                <a:latin typeface="Myriad Pro"/>
                <a:cs typeface="Myriad Pro"/>
              </a:rPr>
              <a:t>now?</a:t>
            </a:r>
            <a:endParaRPr lang="en-AU" sz="1100" dirty="0">
              <a:latin typeface="Myriad Pro"/>
              <a:cs typeface="Myriad Pro"/>
            </a:endParaRPr>
          </a:p>
        </p:txBody>
      </p:sp>
      <p:sp>
        <p:nvSpPr>
          <p:cNvPr id="11" name="object 11"/>
          <p:cNvSpPr txBox="1"/>
          <p:nvPr/>
        </p:nvSpPr>
        <p:spPr>
          <a:xfrm>
            <a:off x="822958" y="8526018"/>
            <a:ext cx="822325" cy="193675"/>
          </a:xfrm>
          <a:prstGeom prst="rect">
            <a:avLst/>
          </a:prstGeom>
        </p:spPr>
        <p:txBody>
          <a:bodyPr vert="horz" wrap="square" lIns="0" tIns="12700" rIns="0" bIns="0" rtlCol="0">
            <a:spAutoFit/>
          </a:bodyPr>
          <a:lstStyle/>
          <a:p>
            <a:pPr marL="12700">
              <a:lnSpc>
                <a:spcPct val="100000"/>
              </a:lnSpc>
              <a:spcBef>
                <a:spcPts val="100"/>
              </a:spcBef>
            </a:pPr>
            <a:r>
              <a:rPr lang="en-AU" sz="1100" spc="-5" dirty="0">
                <a:latin typeface="Myriad Pro"/>
                <a:cs typeface="Myriad Pro"/>
              </a:rPr>
              <a:t>PRAYER</a:t>
            </a:r>
            <a:r>
              <a:rPr lang="en-AU" sz="1100" spc="-55" dirty="0">
                <a:latin typeface="Myriad Pro"/>
                <a:cs typeface="Myriad Pro"/>
              </a:rPr>
              <a:t> </a:t>
            </a:r>
            <a:r>
              <a:rPr lang="en-AU" sz="1100" spc="-5" dirty="0">
                <a:latin typeface="Myriad Pro"/>
                <a:cs typeface="Myriad Pro"/>
              </a:rPr>
              <a:t>TIME:</a:t>
            </a:r>
            <a:endParaRPr lang="en-AU" sz="1100" dirty="0">
              <a:latin typeface="Myriad Pro"/>
              <a:cs typeface="Myriad Pro"/>
            </a:endParaRPr>
          </a:p>
        </p:txBody>
      </p:sp>
      <p:sp>
        <p:nvSpPr>
          <p:cNvPr id="12" name="object 12"/>
          <p:cNvSpPr txBox="1"/>
          <p:nvPr/>
        </p:nvSpPr>
        <p:spPr>
          <a:xfrm>
            <a:off x="1737358" y="8526018"/>
            <a:ext cx="4892675" cy="528955"/>
          </a:xfrm>
          <a:prstGeom prst="rect">
            <a:avLst/>
          </a:prstGeom>
        </p:spPr>
        <p:txBody>
          <a:bodyPr vert="horz" wrap="square" lIns="0" tIns="12700" rIns="0" bIns="0" rtlCol="0">
            <a:spAutoFit/>
          </a:bodyPr>
          <a:lstStyle/>
          <a:p>
            <a:pPr marL="12700" marR="833755">
              <a:lnSpc>
                <a:spcPct val="100000"/>
              </a:lnSpc>
              <a:spcBef>
                <a:spcPts val="100"/>
              </a:spcBef>
            </a:pPr>
            <a:r>
              <a:rPr lang="en-AU" sz="1100" spc="-5" dirty="0">
                <a:latin typeface="Myriad Pro"/>
                <a:cs typeface="Myriad Pro"/>
              </a:rPr>
              <a:t>Go gently, using the generous time you have put aside for this prayer.  The three dots </a:t>
            </a:r>
            <a:r>
              <a:rPr lang="en-AU" sz="1100" dirty="0">
                <a:latin typeface="Myriad Pro"/>
                <a:cs typeface="Myriad Pro"/>
              </a:rPr>
              <a:t>… </a:t>
            </a:r>
            <a:r>
              <a:rPr lang="en-AU" sz="1100" spc="-5" dirty="0">
                <a:latin typeface="Myriad Pro"/>
                <a:cs typeface="Myriad Pro"/>
              </a:rPr>
              <a:t>indicate the places to</a:t>
            </a:r>
            <a:r>
              <a:rPr lang="en-AU" sz="1100" spc="-10" dirty="0">
                <a:latin typeface="Myriad Pro"/>
                <a:cs typeface="Myriad Pro"/>
              </a:rPr>
              <a:t> </a:t>
            </a:r>
            <a:r>
              <a:rPr lang="en-AU" sz="1100" spc="-5" dirty="0">
                <a:latin typeface="Myriad Pro"/>
                <a:cs typeface="Myriad Pro"/>
              </a:rPr>
              <a:t>pause.</a:t>
            </a:r>
            <a:endParaRPr lang="en-AU" sz="1100" dirty="0">
              <a:latin typeface="Myriad Pro"/>
              <a:cs typeface="Myriad Pro"/>
            </a:endParaRPr>
          </a:p>
          <a:p>
            <a:pPr marL="12700">
              <a:lnSpc>
                <a:spcPct val="100000"/>
              </a:lnSpc>
            </a:pPr>
            <a:r>
              <a:rPr lang="en-AU" sz="1100" spc="-5" dirty="0">
                <a:latin typeface="Myriad Pro"/>
                <a:cs typeface="Myriad Pro"/>
              </a:rPr>
              <a:t>If you are specially moved at any of the steps, remain there for the rest of the</a:t>
            </a:r>
            <a:r>
              <a:rPr lang="en-AU" sz="1100" spc="95" dirty="0">
                <a:latin typeface="Myriad Pro"/>
                <a:cs typeface="Myriad Pro"/>
              </a:rPr>
              <a:t> </a:t>
            </a:r>
            <a:r>
              <a:rPr lang="en-AU" sz="1100" spc="-5" dirty="0">
                <a:latin typeface="Myriad Pro"/>
                <a:cs typeface="Myriad Pro"/>
              </a:rPr>
              <a:t>prayer.</a:t>
            </a:r>
            <a:endParaRPr lang="en-AU" sz="1100" dirty="0">
              <a:latin typeface="Myriad Pro"/>
              <a:cs typeface="Myriad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06650" y="9626346"/>
            <a:ext cx="2348183"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dirty="0">
              <a:latin typeface="Myriad Pro"/>
              <a:cs typeface="Myriad Pro"/>
            </a:endParaRPr>
          </a:p>
        </p:txBody>
      </p:sp>
      <p:sp>
        <p:nvSpPr>
          <p:cNvPr id="3" name="object 3"/>
          <p:cNvSpPr/>
          <p:nvPr/>
        </p:nvSpPr>
        <p:spPr>
          <a:xfrm>
            <a:off x="809367" y="969774"/>
            <a:ext cx="5621019" cy="848016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772706" y="3516629"/>
            <a:ext cx="346249" cy="3672840"/>
          </a:xfrm>
          <a:prstGeom prst="rect">
            <a:avLst/>
          </a:prstGeom>
        </p:spPr>
        <p:txBody>
          <a:bodyPr vert="vert270" wrap="square" lIns="0" tIns="0" rIns="0" bIns="0" rtlCol="0">
            <a:spAutoFit/>
          </a:bodyPr>
          <a:lstStyle/>
          <a:p>
            <a:pPr marL="12700">
              <a:lnSpc>
                <a:spcPts val="2715"/>
              </a:lnSpc>
              <a:tabLst>
                <a:tab pos="2170430" algn="l"/>
              </a:tabLst>
            </a:pPr>
            <a:r>
              <a:rPr sz="2400" b="1" spc="5" dirty="0">
                <a:solidFill>
                  <a:srgbClr val="C00000"/>
                </a:solidFill>
                <a:latin typeface="MyriadPro-SemiExt"/>
                <a:cs typeface="MyriadPro-SemiExt"/>
              </a:rPr>
              <a:t>S</a:t>
            </a:r>
            <a:r>
              <a:rPr lang="en-US" sz="2400" b="1" spc="-10" dirty="0">
                <a:solidFill>
                  <a:srgbClr val="C00000"/>
                </a:solidFill>
                <a:latin typeface="MyriadPro-SemiExt"/>
                <a:cs typeface="MyriadPro-SemiExt"/>
              </a:rPr>
              <a:t>PIRITUAL</a:t>
            </a:r>
            <a:r>
              <a:rPr sz="2400" b="1" dirty="0">
                <a:solidFill>
                  <a:srgbClr val="C00000"/>
                </a:solidFill>
                <a:latin typeface="MyriadPro-SemiExt"/>
                <a:cs typeface="MyriadPro-SemiExt"/>
              </a:rPr>
              <a:t>	</a:t>
            </a:r>
            <a:r>
              <a:rPr sz="2400" b="1" spc="5" dirty="0">
                <a:solidFill>
                  <a:srgbClr val="C00000"/>
                </a:solidFill>
                <a:latin typeface="MyriadPro-SemiExt"/>
                <a:cs typeface="MyriadPro-SemiExt"/>
              </a:rPr>
              <a:t>S</a:t>
            </a:r>
            <a:r>
              <a:rPr sz="2400" b="1" spc="-10" dirty="0">
                <a:solidFill>
                  <a:srgbClr val="C00000"/>
                </a:solidFill>
                <a:latin typeface="MyriadPro-SemiExt"/>
                <a:cs typeface="MyriadPro-SemiExt"/>
              </a:rPr>
              <a:t>T</a:t>
            </a:r>
            <a:r>
              <a:rPr sz="2400" b="1" spc="-5" dirty="0">
                <a:solidFill>
                  <a:srgbClr val="C00000"/>
                </a:solidFill>
                <a:latin typeface="MyriadPro-SemiExt"/>
                <a:cs typeface="MyriadPro-SemiExt"/>
              </a:rPr>
              <a:t>R</a:t>
            </a:r>
            <a:r>
              <a:rPr sz="2400" b="1" spc="5" dirty="0">
                <a:solidFill>
                  <a:srgbClr val="C00000"/>
                </a:solidFill>
                <a:latin typeface="MyriadPro-SemiExt"/>
                <a:cs typeface="MyriadPro-SemiExt"/>
              </a:rPr>
              <a:t>E</a:t>
            </a:r>
            <a:r>
              <a:rPr sz="2400" b="1" spc="-30" dirty="0">
                <a:solidFill>
                  <a:srgbClr val="C00000"/>
                </a:solidFill>
                <a:latin typeface="MyriadPro-SemiExt"/>
                <a:cs typeface="MyriadPro-SemiExt"/>
              </a:rPr>
              <a:t>N</a:t>
            </a:r>
            <a:r>
              <a:rPr sz="2400" b="1" spc="5" dirty="0">
                <a:solidFill>
                  <a:srgbClr val="C00000"/>
                </a:solidFill>
                <a:latin typeface="MyriadPro-SemiExt"/>
                <a:cs typeface="MyriadPro-SemiExt"/>
              </a:rPr>
              <a:t>G</a:t>
            </a:r>
            <a:r>
              <a:rPr sz="2400" b="1" spc="-10" dirty="0">
                <a:solidFill>
                  <a:srgbClr val="C00000"/>
                </a:solidFill>
                <a:latin typeface="MyriadPro-SemiExt"/>
                <a:cs typeface="MyriadPro-SemiExt"/>
              </a:rPr>
              <a:t>T</a:t>
            </a:r>
            <a:r>
              <a:rPr sz="2400" b="1" dirty="0">
                <a:solidFill>
                  <a:srgbClr val="C00000"/>
                </a:solidFill>
                <a:latin typeface="MyriadPro-SemiExt"/>
                <a:cs typeface="MyriadPro-SemiExt"/>
              </a:rPr>
              <a:t>H</a:t>
            </a:r>
            <a:endParaRPr sz="2400" dirty="0">
              <a:latin typeface="MyriadPro-SemiExt"/>
              <a:cs typeface="MyriadPro-Semi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958" y="954466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2"/>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3"/>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4"/>
              </a:rPr>
              <a:t>www.jisa.org.au</a:t>
            </a:r>
            <a:endParaRPr sz="1100">
              <a:latin typeface="Myriad Pro"/>
              <a:cs typeface="Myriad Pro"/>
            </a:endParaRPr>
          </a:p>
        </p:txBody>
      </p:sp>
      <p:sp>
        <p:nvSpPr>
          <p:cNvPr id="3" name="object 3"/>
          <p:cNvSpPr txBox="1">
            <a:spLocks noGrp="1"/>
          </p:cNvSpPr>
          <p:nvPr>
            <p:ph type="title"/>
          </p:nvPr>
        </p:nvSpPr>
        <p:spPr>
          <a:xfrm>
            <a:off x="822958" y="698754"/>
            <a:ext cx="3602990"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S</a:t>
            </a:r>
            <a:r>
              <a:rPr lang="en-US" sz="2400" b="1" dirty="0">
                <a:latin typeface="MyriadPro-SemiExt"/>
                <a:cs typeface="MyriadPro-SemiExt"/>
              </a:rPr>
              <a:t>PIRITUAL</a:t>
            </a:r>
            <a:r>
              <a:rPr sz="2400" b="1" spc="-60" dirty="0">
                <a:latin typeface="MyriadPro-SemiExt"/>
                <a:cs typeface="MyriadPro-SemiExt"/>
              </a:rPr>
              <a:t> </a:t>
            </a:r>
            <a:r>
              <a:rPr sz="2400" b="1" spc="-5" dirty="0">
                <a:latin typeface="MyriadPro-SemiExt"/>
                <a:cs typeface="MyriadPro-SemiExt"/>
              </a:rPr>
              <a:t>STRENGTH</a:t>
            </a:r>
            <a:endParaRPr sz="2400" dirty="0">
              <a:latin typeface="MyriadPro-SemiExt"/>
              <a:cs typeface="MyriadPro-SemiExt"/>
            </a:endParaRPr>
          </a:p>
        </p:txBody>
      </p:sp>
      <p:sp>
        <p:nvSpPr>
          <p:cNvPr id="4" name="object 4"/>
          <p:cNvSpPr txBox="1"/>
          <p:nvPr/>
        </p:nvSpPr>
        <p:spPr>
          <a:xfrm>
            <a:off x="5302250" y="698754"/>
            <a:ext cx="1327783" cy="259686"/>
          </a:xfrm>
          <a:prstGeom prst="rect">
            <a:avLst/>
          </a:prstGeom>
        </p:spPr>
        <p:txBody>
          <a:bodyPr vert="horz" wrap="square" lIns="0" tIns="13335" rIns="0" bIns="0" rtlCol="0">
            <a:spAutoFit/>
          </a:bodyPr>
          <a:lstStyle/>
          <a:p>
            <a:pPr marL="12700">
              <a:lnSpc>
                <a:spcPct val="100000"/>
              </a:lnSpc>
              <a:spcBef>
                <a:spcPts val="105"/>
              </a:spcBef>
            </a:pPr>
            <a:r>
              <a:rPr sz="1600" spc="-5" dirty="0">
                <a:latin typeface="Myriad Pro"/>
                <a:cs typeface="Myriad Pro"/>
              </a:rPr>
              <a:t>Emergency</a:t>
            </a:r>
            <a:endParaRPr sz="1600" dirty="0">
              <a:latin typeface="Myriad Pro"/>
              <a:cs typeface="Myriad Pro"/>
            </a:endParaRPr>
          </a:p>
        </p:txBody>
      </p:sp>
      <p:sp>
        <p:nvSpPr>
          <p:cNvPr id="5" name="object 5"/>
          <p:cNvSpPr txBox="1"/>
          <p:nvPr/>
        </p:nvSpPr>
        <p:spPr>
          <a:xfrm>
            <a:off x="822958" y="1378458"/>
            <a:ext cx="5905500" cy="127571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Myriad Pro"/>
                <a:cs typeface="Myriad Pro"/>
              </a:rPr>
              <a:t>I </a:t>
            </a:r>
            <a:r>
              <a:rPr sz="1100" spc="-5" dirty="0">
                <a:latin typeface="Myriad Pro"/>
                <a:cs typeface="Myriad Pro"/>
              </a:rPr>
              <a:t>love you, </a:t>
            </a:r>
            <a:r>
              <a:rPr sz="1100" dirty="0">
                <a:latin typeface="Myriad Pro"/>
                <a:cs typeface="Myriad Pro"/>
              </a:rPr>
              <a:t>O </a:t>
            </a:r>
            <a:r>
              <a:rPr sz="1100" spc="-5" dirty="0">
                <a:latin typeface="Myriad Pro"/>
                <a:cs typeface="Myriad Pro"/>
              </a:rPr>
              <a:t>Lord, </a:t>
            </a:r>
            <a:r>
              <a:rPr sz="1100" dirty="0">
                <a:latin typeface="Myriad Pro"/>
                <a:cs typeface="Myriad Pro"/>
              </a:rPr>
              <a:t>my </a:t>
            </a:r>
            <a:r>
              <a:rPr sz="1100" spc="-5" dirty="0">
                <a:latin typeface="Myriad Pro"/>
                <a:cs typeface="Myriad Pro"/>
              </a:rPr>
              <a:t>strength. The Lord is </a:t>
            </a:r>
            <a:r>
              <a:rPr sz="1100" dirty="0">
                <a:latin typeface="Myriad Pro"/>
                <a:cs typeface="Myriad Pro"/>
              </a:rPr>
              <a:t>my </a:t>
            </a:r>
            <a:r>
              <a:rPr sz="1100" spc="-5" dirty="0">
                <a:latin typeface="Myriad Pro"/>
                <a:cs typeface="Myriad Pro"/>
              </a:rPr>
              <a:t>rock, </a:t>
            </a:r>
            <a:r>
              <a:rPr sz="1100" dirty="0">
                <a:latin typeface="Myriad Pro"/>
                <a:cs typeface="Myriad Pro"/>
              </a:rPr>
              <a:t>my </a:t>
            </a:r>
            <a:r>
              <a:rPr sz="1100" spc="-5" dirty="0">
                <a:latin typeface="Myriad Pro"/>
                <a:cs typeface="Myriad Pro"/>
              </a:rPr>
              <a:t>fortress, and </a:t>
            </a:r>
            <a:r>
              <a:rPr sz="1100" dirty="0">
                <a:latin typeface="Myriad Pro"/>
                <a:cs typeface="Myriad Pro"/>
              </a:rPr>
              <a:t>my </a:t>
            </a:r>
            <a:r>
              <a:rPr sz="1100" spc="-5" dirty="0">
                <a:latin typeface="Myriad Pro"/>
                <a:cs typeface="Myriad Pro"/>
              </a:rPr>
              <a:t>deliverer, </a:t>
            </a:r>
            <a:r>
              <a:rPr sz="1100" dirty="0">
                <a:latin typeface="Myriad Pro"/>
                <a:cs typeface="Myriad Pro"/>
              </a:rPr>
              <a:t>my </a:t>
            </a:r>
            <a:r>
              <a:rPr sz="1100" spc="-5" dirty="0">
                <a:latin typeface="Myriad Pro"/>
                <a:cs typeface="Myriad Pro"/>
              </a:rPr>
              <a:t>God, </a:t>
            </a:r>
            <a:r>
              <a:rPr sz="1100" dirty="0">
                <a:latin typeface="Myriad Pro"/>
                <a:cs typeface="Myriad Pro"/>
              </a:rPr>
              <a:t>my </a:t>
            </a:r>
            <a:r>
              <a:rPr sz="1100" spc="-5" dirty="0">
                <a:latin typeface="Myriad Pro"/>
                <a:cs typeface="Myriad Pro"/>
              </a:rPr>
              <a:t>rock in  whom </a:t>
            </a:r>
            <a:r>
              <a:rPr sz="1100" dirty="0">
                <a:latin typeface="Myriad Pro"/>
                <a:cs typeface="Myriad Pro"/>
              </a:rPr>
              <a:t>I </a:t>
            </a:r>
            <a:r>
              <a:rPr sz="1100" spc="-5" dirty="0">
                <a:latin typeface="Myriad Pro"/>
                <a:cs typeface="Myriad Pro"/>
              </a:rPr>
              <a:t>take refuge, </a:t>
            </a:r>
            <a:r>
              <a:rPr sz="1100" dirty="0">
                <a:latin typeface="Myriad Pro"/>
                <a:cs typeface="Myriad Pro"/>
              </a:rPr>
              <a:t>my </a:t>
            </a:r>
            <a:r>
              <a:rPr sz="1100" spc="-5" dirty="0">
                <a:latin typeface="Myriad Pro"/>
                <a:cs typeface="Myriad Pro"/>
              </a:rPr>
              <a:t>shield, and the horn of </a:t>
            </a:r>
            <a:r>
              <a:rPr sz="1100" dirty="0">
                <a:latin typeface="Myriad Pro"/>
                <a:cs typeface="Myriad Pro"/>
              </a:rPr>
              <a:t>my </a:t>
            </a:r>
            <a:r>
              <a:rPr sz="1100" spc="-5" dirty="0">
                <a:latin typeface="Myriad Pro"/>
                <a:cs typeface="Myriad Pro"/>
              </a:rPr>
              <a:t>salvation, </a:t>
            </a:r>
            <a:r>
              <a:rPr sz="1100" dirty="0">
                <a:latin typeface="Myriad Pro"/>
                <a:cs typeface="Myriad Pro"/>
              </a:rPr>
              <a:t>my</a:t>
            </a:r>
            <a:r>
              <a:rPr sz="1100" spc="-10" dirty="0">
                <a:latin typeface="Myriad Pro"/>
                <a:cs typeface="Myriad Pro"/>
              </a:rPr>
              <a:t> </a:t>
            </a:r>
            <a:r>
              <a:rPr sz="1100" spc="-5" dirty="0">
                <a:latin typeface="Myriad Pro"/>
                <a:cs typeface="Myriad Pro"/>
              </a:rPr>
              <a:t>stronghold.</a:t>
            </a:r>
            <a:endParaRPr sz="1100" dirty="0">
              <a:latin typeface="Myriad Pro"/>
              <a:cs typeface="Myriad Pro"/>
            </a:endParaRPr>
          </a:p>
          <a:p>
            <a:pPr marL="12700" marR="18415">
              <a:lnSpc>
                <a:spcPct val="100000"/>
              </a:lnSpc>
              <a:spcBef>
                <a:spcPts val="605"/>
              </a:spcBef>
            </a:pPr>
            <a:r>
              <a:rPr sz="1100" spc="-5" dirty="0">
                <a:latin typeface="Myriad Pro"/>
                <a:cs typeface="Myriad Pro"/>
              </a:rPr>
              <a:t>The cords of death encompassed me; the torrents of hell assailed me; the cords of the house of the  dead entangled me; the snares of death confronted me. In </a:t>
            </a:r>
            <a:r>
              <a:rPr sz="1100" dirty="0">
                <a:latin typeface="Myriad Pro"/>
                <a:cs typeface="Myriad Pro"/>
              </a:rPr>
              <a:t>my </a:t>
            </a:r>
            <a:r>
              <a:rPr sz="1100" spc="-5" dirty="0">
                <a:latin typeface="Myriad Pro"/>
                <a:cs typeface="Myriad Pro"/>
              </a:rPr>
              <a:t>distress </a:t>
            </a:r>
            <a:r>
              <a:rPr sz="1100" dirty="0">
                <a:latin typeface="Myriad Pro"/>
                <a:cs typeface="Myriad Pro"/>
              </a:rPr>
              <a:t>I </a:t>
            </a:r>
            <a:r>
              <a:rPr sz="1100" spc="-5" dirty="0">
                <a:latin typeface="Myriad Pro"/>
                <a:cs typeface="Myriad Pro"/>
              </a:rPr>
              <a:t>called upon the Lord; to </a:t>
            </a:r>
            <a:r>
              <a:rPr sz="1100" dirty="0">
                <a:latin typeface="Myriad Pro"/>
                <a:cs typeface="Myriad Pro"/>
              </a:rPr>
              <a:t>my  </a:t>
            </a:r>
            <a:r>
              <a:rPr sz="1100" spc="-5" dirty="0">
                <a:latin typeface="Myriad Pro"/>
                <a:cs typeface="Myriad Pro"/>
              </a:rPr>
              <a:t>God </a:t>
            </a:r>
            <a:r>
              <a:rPr sz="1100" dirty="0">
                <a:latin typeface="Myriad Pro"/>
                <a:cs typeface="Myriad Pro"/>
              </a:rPr>
              <a:t>I </a:t>
            </a:r>
            <a:r>
              <a:rPr sz="1100" spc="-5" dirty="0">
                <a:latin typeface="Myriad Pro"/>
                <a:cs typeface="Myriad Pro"/>
              </a:rPr>
              <a:t>cried for help. From his temple he heard </a:t>
            </a:r>
            <a:r>
              <a:rPr sz="1100" dirty="0">
                <a:latin typeface="Myriad Pro"/>
                <a:cs typeface="Myriad Pro"/>
              </a:rPr>
              <a:t>my </a:t>
            </a:r>
            <a:r>
              <a:rPr sz="1100" spc="-5" dirty="0">
                <a:latin typeface="Myriad Pro"/>
                <a:cs typeface="Myriad Pro"/>
              </a:rPr>
              <a:t>voice, and </a:t>
            </a:r>
            <a:r>
              <a:rPr sz="1100" dirty="0">
                <a:latin typeface="Myriad Pro"/>
                <a:cs typeface="Myriad Pro"/>
              </a:rPr>
              <a:t>my </a:t>
            </a:r>
            <a:r>
              <a:rPr sz="1100" spc="-5" dirty="0">
                <a:latin typeface="Myriad Pro"/>
                <a:cs typeface="Myriad Pro"/>
              </a:rPr>
              <a:t>cry to him reached his ears. He  reached down from on high, he took me; he drew </a:t>
            </a:r>
            <a:r>
              <a:rPr sz="1100" dirty="0">
                <a:latin typeface="Myriad Pro"/>
                <a:cs typeface="Myriad Pro"/>
              </a:rPr>
              <a:t>me </a:t>
            </a:r>
            <a:r>
              <a:rPr sz="1100" spc="-5" dirty="0">
                <a:latin typeface="Myriad Pro"/>
                <a:cs typeface="Myriad Pro"/>
              </a:rPr>
              <a:t>out of mighty waters. He brought </a:t>
            </a:r>
            <a:r>
              <a:rPr sz="1100" dirty="0">
                <a:latin typeface="Myriad Pro"/>
                <a:cs typeface="Myriad Pro"/>
              </a:rPr>
              <a:t>me </a:t>
            </a:r>
            <a:r>
              <a:rPr sz="1100" spc="-5" dirty="0">
                <a:latin typeface="Myriad Pro"/>
                <a:cs typeface="Myriad Pro"/>
              </a:rPr>
              <a:t>out into </a:t>
            </a:r>
            <a:r>
              <a:rPr sz="1100" dirty="0">
                <a:latin typeface="Myriad Pro"/>
                <a:cs typeface="Myriad Pro"/>
              </a:rPr>
              <a:t>a  </a:t>
            </a:r>
            <a:r>
              <a:rPr sz="1100" spc="-5" dirty="0">
                <a:latin typeface="Myriad Pro"/>
                <a:cs typeface="Myriad Pro"/>
              </a:rPr>
              <a:t>broad place; he delivered me, because he delighted in me. </a:t>
            </a:r>
            <a:r>
              <a:rPr sz="1000" dirty="0">
                <a:latin typeface="Myriad Pro"/>
                <a:cs typeface="Myriad Pro"/>
              </a:rPr>
              <a:t>Pss</a:t>
            </a:r>
            <a:r>
              <a:rPr sz="1000" spc="20" dirty="0">
                <a:latin typeface="Myriad Pro"/>
                <a:cs typeface="Myriad Pro"/>
              </a:rPr>
              <a:t> </a:t>
            </a:r>
            <a:r>
              <a:rPr sz="1000" spc="-5" dirty="0">
                <a:latin typeface="Myriad Pro"/>
                <a:cs typeface="Myriad Pro"/>
              </a:rPr>
              <a:t>18:1-2,6,16-17,19</a:t>
            </a:r>
            <a:endParaRPr sz="1000" dirty="0">
              <a:latin typeface="Myriad Pro"/>
              <a:cs typeface="Myriad Pro"/>
            </a:endParaRPr>
          </a:p>
        </p:txBody>
      </p:sp>
      <p:sp>
        <p:nvSpPr>
          <p:cNvPr id="6" name="object 6"/>
          <p:cNvSpPr txBox="1"/>
          <p:nvPr/>
        </p:nvSpPr>
        <p:spPr>
          <a:xfrm>
            <a:off x="822958" y="2856738"/>
            <a:ext cx="58039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a:latin typeface="MyriadPro-Semibold"/>
              <a:cs typeface="MyriadPro-Semibold"/>
            </a:endParaRPr>
          </a:p>
        </p:txBody>
      </p:sp>
      <p:sp>
        <p:nvSpPr>
          <p:cNvPr id="7" name="object 7"/>
          <p:cNvSpPr txBox="1"/>
          <p:nvPr/>
        </p:nvSpPr>
        <p:spPr>
          <a:xfrm>
            <a:off x="1737358" y="2781148"/>
            <a:ext cx="4994275" cy="1090042"/>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touch the Heart of Spiritual</a:t>
            </a:r>
            <a:r>
              <a:rPr sz="1100" b="1" spc="-15" dirty="0">
                <a:latin typeface="MyriadPro-Semibold"/>
                <a:cs typeface="MyriadPro-Semibold"/>
              </a:rPr>
              <a:t> </a:t>
            </a:r>
            <a:r>
              <a:rPr sz="1100" b="1" spc="-5" dirty="0">
                <a:latin typeface="MyriadPro-Semibold"/>
                <a:cs typeface="MyriadPro-Semibold"/>
              </a:rPr>
              <a:t>Strength.</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hold </a:t>
            </a:r>
            <a:r>
              <a:rPr lang="en-AU" sz="1100" spc="-5" dirty="0">
                <a:latin typeface="Myriad Pro"/>
                <a:cs typeface="Myriad Pro"/>
              </a:rPr>
              <a:t>or imagine </a:t>
            </a:r>
            <a:r>
              <a:rPr sz="1100" spc="-5" dirty="0">
                <a:latin typeface="Myriad Pro"/>
                <a:cs typeface="Myriad Pro"/>
              </a:rPr>
              <a:t>an object that symbolises for </a:t>
            </a:r>
            <a:r>
              <a:rPr sz="1100" dirty="0">
                <a:latin typeface="Myriad Pro"/>
                <a:cs typeface="Myriad Pro"/>
              </a:rPr>
              <a:t>me </a:t>
            </a:r>
            <a:r>
              <a:rPr sz="1100" spc="-5" dirty="0">
                <a:latin typeface="Myriad Pro"/>
                <a:cs typeface="Myriad Pro"/>
              </a:rPr>
              <a:t>spiritual</a:t>
            </a:r>
            <a:r>
              <a:rPr sz="1100" spc="-15" dirty="0">
                <a:latin typeface="Myriad Pro"/>
                <a:cs typeface="Myriad Pro"/>
              </a:rPr>
              <a:t> </a:t>
            </a:r>
            <a:r>
              <a:rPr sz="1100" spc="-5" dirty="0">
                <a:latin typeface="Myriad Pro"/>
                <a:cs typeface="Myriad Pro"/>
              </a:rPr>
              <a:t>strength.</a:t>
            </a:r>
            <a:endParaRPr sz="1100" dirty="0">
              <a:latin typeface="Myriad Pro"/>
              <a:cs typeface="Myriad Pro"/>
            </a:endParaRPr>
          </a:p>
          <a:p>
            <a:pPr marL="12700" marR="508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receiving spiritual strength when </a:t>
            </a:r>
            <a:r>
              <a:rPr sz="1100" dirty="0">
                <a:latin typeface="Myriad Pro"/>
                <a:cs typeface="Myriad Pro"/>
              </a:rPr>
              <a:t>I </a:t>
            </a:r>
            <a:r>
              <a:rPr sz="1100" spc="-5" dirty="0">
                <a:latin typeface="Myriad Pro"/>
                <a:cs typeface="Myriad Pro"/>
              </a:rPr>
              <a:t>needed it</a:t>
            </a:r>
            <a:r>
              <a:rPr lang="en-AU" sz="1100" spc="-5" dirty="0">
                <a:latin typeface="Myriad Pro"/>
                <a:cs typeface="Myriad Pro"/>
              </a:rPr>
              <a:t>.</a:t>
            </a:r>
            <a:r>
              <a:rPr sz="1100" spc="-5" dirty="0">
                <a:latin typeface="Myriad Pro"/>
                <a:cs typeface="Myriad Pro"/>
              </a:rPr>
              <a:t> </a:t>
            </a:r>
            <a:r>
              <a:rPr sz="1100" dirty="0">
                <a:latin typeface="Myriad Pro"/>
                <a:cs typeface="Myriad Pro"/>
              </a:rPr>
              <a:t>I </a:t>
            </a:r>
            <a:r>
              <a:rPr sz="1100" spc="-5" dirty="0">
                <a:latin typeface="Myriad Pro"/>
                <a:cs typeface="Myriad Pro"/>
              </a:rPr>
              <a:t>hold that memory, feeling touched by </a:t>
            </a:r>
            <a:r>
              <a:rPr lang="en-AU" sz="1100" spc="-5" dirty="0">
                <a:latin typeface="Myriad Pro"/>
                <a:cs typeface="Myriad Pro"/>
              </a:rPr>
              <a:t>God’s</a:t>
            </a:r>
            <a:r>
              <a:rPr sz="1100" spc="-5" dirty="0">
                <a:latin typeface="Myriad Pro"/>
                <a:cs typeface="Myriad Pro"/>
              </a:rPr>
              <a:t> Spirit of Strength </a:t>
            </a:r>
            <a:r>
              <a:rPr sz="1100" dirty="0">
                <a:latin typeface="Myriad Pro"/>
                <a:cs typeface="Myriad Pro"/>
              </a:rPr>
              <a:t>… I </a:t>
            </a:r>
            <a:r>
              <a:rPr sz="1100" spc="-5" dirty="0">
                <a:latin typeface="Myriad Pro"/>
                <a:cs typeface="Myriad Pro"/>
              </a:rPr>
              <a:t>begin to understand  how important this is needed in these wearying times.</a:t>
            </a:r>
            <a:endParaRPr sz="1100" dirty="0">
              <a:latin typeface="Myriad Pro"/>
              <a:cs typeface="Myriad Pro"/>
            </a:endParaRPr>
          </a:p>
        </p:txBody>
      </p:sp>
      <p:sp>
        <p:nvSpPr>
          <p:cNvPr id="8" name="object 8"/>
          <p:cNvSpPr txBox="1"/>
          <p:nvPr/>
        </p:nvSpPr>
        <p:spPr>
          <a:xfrm>
            <a:off x="822958" y="4167378"/>
            <a:ext cx="589915"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a:latin typeface="MyriadPro-Semibold"/>
              <a:cs typeface="MyriadPro-Semibold"/>
            </a:endParaRPr>
          </a:p>
        </p:txBody>
      </p:sp>
      <p:sp>
        <p:nvSpPr>
          <p:cNvPr id="9" name="object 9"/>
          <p:cNvSpPr txBox="1"/>
          <p:nvPr/>
        </p:nvSpPr>
        <p:spPr>
          <a:xfrm>
            <a:off x="1737358" y="4091788"/>
            <a:ext cx="5043170" cy="1543685"/>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desire the gift of</a:t>
            </a:r>
            <a:r>
              <a:rPr sz="1100" b="1" spc="-15" dirty="0">
                <a:latin typeface="MyriadPro-Semibold"/>
                <a:cs typeface="MyriadPro-Semibold"/>
              </a:rPr>
              <a:t> </a:t>
            </a:r>
            <a:r>
              <a:rPr sz="1100" b="1" spc="-5" dirty="0">
                <a:latin typeface="MyriadPro-Semibold"/>
                <a:cs typeface="MyriadPro-Semibold"/>
              </a:rPr>
              <a:t>Strength.</a:t>
            </a:r>
            <a:endParaRPr sz="1100" dirty="0">
              <a:latin typeface="MyriadPro-Semibold"/>
              <a:cs typeface="MyriadPro-Semibold"/>
            </a:endParaRPr>
          </a:p>
          <a:p>
            <a:pPr marL="12700" marR="774065">
              <a:lnSpc>
                <a:spcPct val="121800"/>
              </a:lnSpc>
              <a:spcBef>
                <a:spcPts val="310"/>
              </a:spcBef>
            </a:pPr>
            <a:r>
              <a:rPr sz="1100" dirty="0">
                <a:latin typeface="Myriad Pro"/>
                <a:cs typeface="Myriad Pro"/>
              </a:rPr>
              <a:t>I </a:t>
            </a:r>
            <a:r>
              <a:rPr sz="1100" spc="-5" dirty="0">
                <a:latin typeface="Myriad Pro"/>
                <a:cs typeface="Myriad Pro"/>
              </a:rPr>
              <a:t>consider three things, taking </a:t>
            </a:r>
            <a:r>
              <a:rPr sz="1100" dirty="0">
                <a:latin typeface="Myriad Pro"/>
                <a:cs typeface="Myriad Pro"/>
              </a:rPr>
              <a:t>a </a:t>
            </a:r>
            <a:r>
              <a:rPr sz="1100" spc="-5" dirty="0">
                <a:latin typeface="Myriad Pro"/>
                <a:cs typeface="Myriad Pro"/>
              </a:rPr>
              <a:t>few minutes to explore each. </a:t>
            </a:r>
            <a:r>
              <a:rPr sz="1100" dirty="0">
                <a:latin typeface="Myriad Pro"/>
                <a:cs typeface="Myriad Pro"/>
              </a:rPr>
              <a:t>I </a:t>
            </a:r>
            <a:r>
              <a:rPr sz="1100" spc="-5" dirty="0">
                <a:latin typeface="Myriad Pro"/>
                <a:cs typeface="Myriad Pro"/>
              </a:rPr>
              <a:t>ask myself:  Where is the spiritual strength present in </a:t>
            </a:r>
            <a:r>
              <a:rPr sz="1100" dirty="0">
                <a:latin typeface="Myriad Pro"/>
                <a:cs typeface="Myriad Pro"/>
              </a:rPr>
              <a:t>my </a:t>
            </a:r>
            <a:r>
              <a:rPr sz="1100" spc="-5" dirty="0">
                <a:latin typeface="Myriad Pro"/>
                <a:cs typeface="Myriad Pro"/>
              </a:rPr>
              <a:t>life?</a:t>
            </a:r>
            <a:r>
              <a:rPr sz="1100" spc="-10" dirty="0">
                <a:latin typeface="Myriad Pro"/>
                <a:cs typeface="Myriad Pro"/>
              </a:rPr>
              <a:t> </a:t>
            </a:r>
            <a:r>
              <a:rPr sz="1100" dirty="0">
                <a:latin typeface="Myriad Pro"/>
                <a:cs typeface="Myriad Pro"/>
              </a:rPr>
              <a:t>…</a:t>
            </a:r>
          </a:p>
          <a:p>
            <a:pPr marL="12700">
              <a:lnSpc>
                <a:spcPct val="100000"/>
              </a:lnSpc>
              <a:spcBef>
                <a:spcPts val="310"/>
              </a:spcBef>
            </a:pPr>
            <a:r>
              <a:rPr sz="1100" spc="-5" dirty="0">
                <a:latin typeface="Myriad Pro"/>
                <a:cs typeface="Myriad Pro"/>
              </a:rPr>
              <a:t>Where is the spiritual strength absent in </a:t>
            </a:r>
            <a:r>
              <a:rPr sz="1100" dirty="0">
                <a:latin typeface="Myriad Pro"/>
                <a:cs typeface="Myriad Pro"/>
              </a:rPr>
              <a:t>my </a:t>
            </a:r>
            <a:r>
              <a:rPr sz="1100" spc="-5" dirty="0">
                <a:latin typeface="Myriad Pro"/>
                <a:cs typeface="Myriad Pro"/>
              </a:rPr>
              <a:t>life?</a:t>
            </a:r>
            <a:r>
              <a:rPr sz="1100" spc="-10" dirty="0">
                <a:latin typeface="Myriad Pro"/>
                <a:cs typeface="Myriad Pro"/>
              </a:rPr>
              <a:t> </a:t>
            </a:r>
            <a:r>
              <a:rPr sz="1100" dirty="0">
                <a:latin typeface="Myriad Pro"/>
                <a:cs typeface="Myriad Pro"/>
              </a:rPr>
              <a:t>…</a:t>
            </a:r>
          </a:p>
          <a:p>
            <a:pPr marL="12700">
              <a:lnSpc>
                <a:spcPct val="100000"/>
              </a:lnSpc>
              <a:spcBef>
                <a:spcPts val="290"/>
              </a:spcBef>
            </a:pPr>
            <a:r>
              <a:rPr sz="1100" spc="-5" dirty="0">
                <a:latin typeface="Myriad Pro"/>
                <a:cs typeface="Myriad Pro"/>
              </a:rPr>
              <a:t>What is the contrary or opposite of this strength for me?</a:t>
            </a:r>
            <a:r>
              <a:rPr sz="1100" dirty="0">
                <a:latin typeface="Myriad Pro"/>
                <a:cs typeface="Myriad Pro"/>
              </a:rPr>
              <a:t> …</a:t>
            </a:r>
          </a:p>
          <a:p>
            <a:pPr marL="12700" marR="5080">
              <a:lnSpc>
                <a:spcPct val="100000"/>
              </a:lnSpc>
              <a:spcBef>
                <a:spcPts val="625"/>
              </a:spcBef>
            </a:pPr>
            <a:r>
              <a:rPr sz="1100" dirty="0">
                <a:latin typeface="Myriad Pro"/>
                <a:cs typeface="Myriad Pro"/>
              </a:rPr>
              <a:t>I </a:t>
            </a:r>
            <a:r>
              <a:rPr sz="1100" spc="-5" dirty="0">
                <a:latin typeface="Myriad Pro"/>
                <a:cs typeface="Myriad Pro"/>
              </a:rPr>
              <a:t>ask the Spirit of </a:t>
            </a:r>
            <a:r>
              <a:rPr lang="en-US" sz="1100" spc="-5" dirty="0">
                <a:latin typeface="Myriad Pro"/>
                <a:cs typeface="Myriad Pro"/>
              </a:rPr>
              <a:t>God</a:t>
            </a:r>
            <a:r>
              <a:rPr sz="1100" spc="-5" dirty="0">
                <a:latin typeface="Myriad Pro"/>
                <a:cs typeface="Myriad Pro"/>
              </a:rPr>
              <a:t> to strengthen me, and all the ill, the dying, the weak, all who  feel hopeless and in need of urgent care.</a:t>
            </a:r>
            <a:endParaRPr sz="1100" dirty="0">
              <a:latin typeface="Myriad Pro"/>
              <a:cs typeface="Myriad Pro"/>
            </a:endParaRPr>
          </a:p>
        </p:txBody>
      </p:sp>
      <p:sp>
        <p:nvSpPr>
          <p:cNvPr id="10" name="object 10"/>
          <p:cNvSpPr txBox="1"/>
          <p:nvPr/>
        </p:nvSpPr>
        <p:spPr>
          <a:xfrm>
            <a:off x="822958" y="5761482"/>
            <a:ext cx="61785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Choice</a:t>
            </a:r>
            <a:endParaRPr sz="1100">
              <a:latin typeface="MyriadPro-Semibold"/>
              <a:cs typeface="MyriadPro-Semibold"/>
            </a:endParaRPr>
          </a:p>
        </p:txBody>
      </p:sp>
      <p:sp>
        <p:nvSpPr>
          <p:cNvPr id="11" name="object 11"/>
          <p:cNvSpPr txBox="1"/>
          <p:nvPr/>
        </p:nvSpPr>
        <p:spPr>
          <a:xfrm>
            <a:off x="1723387" y="5685891"/>
            <a:ext cx="4921885" cy="1296670"/>
          </a:xfrm>
          <a:prstGeom prst="rect">
            <a:avLst/>
          </a:prstGeom>
        </p:spPr>
        <p:txBody>
          <a:bodyPr vert="horz" wrap="square" lIns="0" tIns="88900" rIns="0" bIns="0" rtlCol="0">
            <a:spAutoFit/>
          </a:bodyPr>
          <a:lstStyle/>
          <a:p>
            <a:pPr marL="26670">
              <a:lnSpc>
                <a:spcPct val="100000"/>
              </a:lnSpc>
              <a:spcBef>
                <a:spcPts val="700"/>
              </a:spcBef>
            </a:pPr>
            <a:r>
              <a:rPr sz="1100" b="1" spc="-5" dirty="0">
                <a:latin typeface="MyriadPro-Semibold"/>
                <a:cs typeface="MyriadPro-Semibold"/>
              </a:rPr>
              <a:t>Today </a:t>
            </a:r>
            <a:r>
              <a:rPr sz="1100" b="1" dirty="0">
                <a:latin typeface="MyriadPro-Semibold"/>
                <a:cs typeface="MyriadPro-Semibold"/>
              </a:rPr>
              <a:t>I </a:t>
            </a:r>
            <a:r>
              <a:rPr sz="1100" b="1" spc="-5" dirty="0">
                <a:latin typeface="MyriadPro-Semibold"/>
                <a:cs typeface="MyriadPro-Semibold"/>
              </a:rPr>
              <a:t>choose the Way of</a:t>
            </a:r>
            <a:r>
              <a:rPr sz="1100" b="1" spc="-15" dirty="0">
                <a:latin typeface="MyriadPro-Semibold"/>
                <a:cs typeface="MyriadPro-Semibold"/>
              </a:rPr>
              <a:t> </a:t>
            </a:r>
            <a:r>
              <a:rPr sz="1100" b="1" spc="-5" dirty="0">
                <a:latin typeface="MyriadPro-Semibold"/>
                <a:cs typeface="MyriadPro-Semibold"/>
              </a:rPr>
              <a:t>Strength.</a:t>
            </a:r>
            <a:endParaRPr sz="1100" dirty="0">
              <a:latin typeface="MyriadPro-Semibold"/>
              <a:cs typeface="MyriadPro-Semibold"/>
            </a:endParaRPr>
          </a:p>
          <a:p>
            <a:pPr marL="12700" marR="277495" indent="13970">
              <a:lnSpc>
                <a:spcPct val="100000"/>
              </a:lnSpc>
              <a:spcBef>
                <a:spcPts val="600"/>
              </a:spcBef>
            </a:pPr>
            <a:r>
              <a:rPr sz="1100" dirty="0">
                <a:latin typeface="Myriad Pro"/>
                <a:cs typeface="Myriad Pro"/>
              </a:rPr>
              <a:t>I </a:t>
            </a:r>
            <a:r>
              <a:rPr sz="1100" spc="-5" dirty="0">
                <a:latin typeface="Myriad Pro"/>
                <a:cs typeface="Myriad Pro"/>
              </a:rPr>
              <a:t>slowly and prayerfully read the prayer text above. </a:t>
            </a:r>
            <a:r>
              <a:rPr sz="1100" dirty="0">
                <a:latin typeface="Myriad Pro"/>
                <a:cs typeface="Myriad Pro"/>
              </a:rPr>
              <a:t>I </a:t>
            </a:r>
            <a:r>
              <a:rPr sz="1100" spc="-5" dirty="0">
                <a:latin typeface="Myriad Pro"/>
                <a:cs typeface="Myriad Pro"/>
              </a:rPr>
              <a:t>choose, in three thoughtful  steps, the direction </a:t>
            </a:r>
            <a:r>
              <a:rPr sz="1100" dirty="0">
                <a:latin typeface="Myriad Pro"/>
                <a:cs typeface="Myriad Pro"/>
              </a:rPr>
              <a:t>I </a:t>
            </a:r>
            <a:r>
              <a:rPr sz="1100" spc="-5" dirty="0">
                <a:latin typeface="Myriad Pro"/>
                <a:cs typeface="Myriad Pro"/>
              </a:rPr>
              <a:t>wish to</a:t>
            </a:r>
            <a:r>
              <a:rPr sz="1100" spc="-10" dirty="0">
                <a:latin typeface="Myriad Pro"/>
                <a:cs typeface="Myriad Pro"/>
              </a:rPr>
              <a:t> </a:t>
            </a:r>
            <a:r>
              <a:rPr sz="1100" spc="-5" dirty="0">
                <a:latin typeface="Myriad Pro"/>
                <a:cs typeface="Myriad Pro"/>
              </a:rPr>
              <a:t>take:</a:t>
            </a:r>
            <a:endParaRPr sz="1100" dirty="0">
              <a:latin typeface="Myriad Pro"/>
              <a:cs typeface="Myriad Pro"/>
            </a:endParaRPr>
          </a:p>
          <a:p>
            <a:pPr marL="26670">
              <a:lnSpc>
                <a:spcPct val="100000"/>
              </a:lnSpc>
              <a:spcBef>
                <a:spcPts val="285"/>
              </a:spcBef>
            </a:pPr>
            <a:r>
              <a:rPr sz="1100" dirty="0">
                <a:latin typeface="Myriad Pro"/>
                <a:cs typeface="Myriad Pro"/>
              </a:rPr>
              <a:t>I </a:t>
            </a:r>
            <a:r>
              <a:rPr sz="1100" spc="-5" dirty="0">
                <a:latin typeface="Myriad Pro"/>
                <a:cs typeface="Myriad Pro"/>
              </a:rPr>
              <a:t>choose the strengthening way, led by the good spirit, toward greater love</a:t>
            </a:r>
            <a:r>
              <a:rPr sz="1100" spc="20" dirty="0">
                <a:latin typeface="Myriad Pro"/>
                <a:cs typeface="Myriad Pro"/>
              </a:rPr>
              <a:t> </a:t>
            </a:r>
            <a:r>
              <a:rPr sz="1100" spc="-5" dirty="0">
                <a:latin typeface="Myriad Pro"/>
                <a:cs typeface="Myriad Pro"/>
              </a:rPr>
              <a:t>...</a:t>
            </a:r>
            <a:endParaRPr sz="1100" dirty="0">
              <a:latin typeface="Myriad Pro"/>
              <a:cs typeface="Myriad Pro"/>
            </a:endParaRPr>
          </a:p>
          <a:p>
            <a:pPr marL="26670" marR="5080">
              <a:lnSpc>
                <a:spcPts val="1630"/>
              </a:lnSpc>
              <a:spcBef>
                <a:spcPts val="85"/>
              </a:spcBef>
            </a:pPr>
            <a:r>
              <a:rPr sz="1100" dirty="0">
                <a:latin typeface="Myriad Pro"/>
                <a:cs typeface="Myriad Pro"/>
              </a:rPr>
              <a:t>I </a:t>
            </a:r>
            <a:r>
              <a:rPr sz="1100" spc="-5" dirty="0">
                <a:latin typeface="Myriad Pro"/>
                <a:cs typeface="Myriad Pro"/>
              </a:rPr>
              <a:t>reject the disheartening way, the voices of discouragement, led by the bad spirit </a:t>
            </a:r>
            <a:r>
              <a:rPr sz="1100" dirty="0">
                <a:latin typeface="Myriad Pro"/>
                <a:cs typeface="Myriad Pro"/>
              </a:rPr>
              <a:t>…  I </a:t>
            </a:r>
            <a:r>
              <a:rPr sz="1100" spc="-5" dirty="0">
                <a:latin typeface="Myriad Pro"/>
                <a:cs typeface="Myriad Pro"/>
              </a:rPr>
              <a:t>turn and walk in the contrary direction, from demoralized, to strong, to peaceful</a:t>
            </a:r>
            <a:r>
              <a:rPr sz="1100" spc="55" dirty="0">
                <a:latin typeface="Myriad Pro"/>
                <a:cs typeface="Myriad Pro"/>
              </a:rPr>
              <a:t> </a:t>
            </a:r>
            <a:r>
              <a:rPr sz="1100" dirty="0">
                <a:latin typeface="Myriad Pro"/>
                <a:cs typeface="Myriad Pro"/>
              </a:rPr>
              <a:t>…</a:t>
            </a:r>
          </a:p>
        </p:txBody>
      </p:sp>
      <p:sp>
        <p:nvSpPr>
          <p:cNvPr id="12" name="object 12"/>
          <p:cNvSpPr txBox="1"/>
          <p:nvPr/>
        </p:nvSpPr>
        <p:spPr>
          <a:xfrm>
            <a:off x="822958" y="7108698"/>
            <a:ext cx="60134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4.</a:t>
            </a:r>
            <a:r>
              <a:rPr sz="1100" b="1" spc="160" dirty="0">
                <a:solidFill>
                  <a:srgbClr val="C00000"/>
                </a:solidFill>
                <a:latin typeface="MyriadPro-Semibold"/>
                <a:cs typeface="MyriadPro-Semibold"/>
              </a:rPr>
              <a:t> </a:t>
            </a:r>
            <a:r>
              <a:rPr sz="1100" b="1" spc="-5" dirty="0">
                <a:solidFill>
                  <a:srgbClr val="C00000"/>
                </a:solidFill>
                <a:latin typeface="MyriadPro-Semibold"/>
                <a:cs typeface="MyriadPro-Semibold"/>
              </a:rPr>
              <a:t>Strong</a:t>
            </a:r>
            <a:endParaRPr sz="1100">
              <a:latin typeface="MyriadPro-Semibold"/>
              <a:cs typeface="MyriadPro-Semibold"/>
            </a:endParaRPr>
          </a:p>
        </p:txBody>
      </p:sp>
      <p:sp>
        <p:nvSpPr>
          <p:cNvPr id="13" name="object 13"/>
          <p:cNvSpPr txBox="1"/>
          <p:nvPr/>
        </p:nvSpPr>
        <p:spPr>
          <a:xfrm>
            <a:off x="1723387" y="7033107"/>
            <a:ext cx="4973955" cy="1674817"/>
          </a:xfrm>
          <a:prstGeom prst="rect">
            <a:avLst/>
          </a:prstGeom>
        </p:spPr>
        <p:txBody>
          <a:bodyPr vert="horz" wrap="square" lIns="0" tIns="88900" rIns="0" bIns="0" rtlCol="0">
            <a:spAutoFit/>
          </a:bodyPr>
          <a:lstStyle/>
          <a:p>
            <a:pPr marL="26670">
              <a:lnSpc>
                <a:spcPct val="100000"/>
              </a:lnSpc>
              <a:spcBef>
                <a:spcPts val="700"/>
              </a:spcBef>
            </a:pPr>
            <a:r>
              <a:rPr sz="1100" b="1" dirty="0">
                <a:latin typeface="MyriadPro-Semibold"/>
                <a:cs typeface="MyriadPro-Semibold"/>
              </a:rPr>
              <a:t>I </a:t>
            </a:r>
            <a:r>
              <a:rPr sz="1100" b="1" spc="-5" dirty="0">
                <a:latin typeface="MyriadPro-Semibold"/>
                <a:cs typeface="MyriadPro-Semibold"/>
              </a:rPr>
              <a:t>rest in the Spirit of</a:t>
            </a:r>
            <a:r>
              <a:rPr sz="1100" b="1" spc="-15" dirty="0">
                <a:latin typeface="MyriadPro-Semibold"/>
                <a:cs typeface="MyriadPro-Semibold"/>
              </a:rPr>
              <a:t> </a:t>
            </a:r>
            <a:r>
              <a:rPr sz="1100" b="1" spc="-5" dirty="0">
                <a:latin typeface="MyriadPro-Semibold"/>
                <a:cs typeface="MyriadPro-Semibold"/>
              </a:rPr>
              <a:t>Strength.</a:t>
            </a:r>
            <a:endParaRPr sz="1100" dirty="0">
              <a:latin typeface="MyriadPro-Semibold"/>
              <a:cs typeface="MyriadPro-Semibold"/>
            </a:endParaRPr>
          </a:p>
          <a:p>
            <a:pPr marL="26670" marR="5080">
              <a:lnSpc>
                <a:spcPct val="100000"/>
              </a:lnSpc>
              <a:spcBef>
                <a:spcPts val="600"/>
              </a:spcBef>
            </a:pPr>
            <a:r>
              <a:rPr sz="1100" dirty="0">
                <a:latin typeface="Myriad Pro"/>
                <a:cs typeface="Myriad Pro"/>
              </a:rPr>
              <a:t>I </a:t>
            </a:r>
            <a:r>
              <a:rPr sz="1100" spc="-5" dirty="0">
                <a:latin typeface="Myriad Pro"/>
                <a:cs typeface="Myriad Pro"/>
              </a:rPr>
              <a:t>imagine </a:t>
            </a:r>
            <a:r>
              <a:rPr lang="en-AU" sz="1100" spc="-5" dirty="0">
                <a:latin typeface="Myriad Pro"/>
                <a:cs typeface="Myriad Pro"/>
              </a:rPr>
              <a:t>God </a:t>
            </a:r>
            <a:r>
              <a:rPr sz="1100" spc="-5" dirty="0">
                <a:latin typeface="Myriad Pro"/>
                <a:cs typeface="Myriad Pro"/>
              </a:rPr>
              <a:t>addresses </a:t>
            </a:r>
            <a:r>
              <a:rPr sz="1100" dirty="0">
                <a:latin typeface="Myriad Pro"/>
                <a:cs typeface="Myriad Pro"/>
              </a:rPr>
              <a:t>me </a:t>
            </a:r>
            <a:r>
              <a:rPr sz="1100" spc="-5" dirty="0">
                <a:latin typeface="Myriad Pro"/>
                <a:cs typeface="Myriad Pro"/>
              </a:rPr>
              <a:t>by name, saying, ‘Welcome to the stronghold of my  heart. Be</a:t>
            </a:r>
            <a:r>
              <a:rPr sz="1100" spc="-10" dirty="0">
                <a:latin typeface="Myriad Pro"/>
                <a:cs typeface="Myriad Pro"/>
              </a:rPr>
              <a:t> </a:t>
            </a:r>
            <a:r>
              <a:rPr sz="1100" spc="-5" dirty="0">
                <a:latin typeface="Myriad Pro"/>
                <a:cs typeface="Myriad Pro"/>
              </a:rPr>
              <a:t>steadfast.’</a:t>
            </a:r>
            <a:endParaRPr sz="1100" dirty="0">
              <a:latin typeface="Myriad Pro"/>
              <a:cs typeface="Myriad Pro"/>
            </a:endParaRPr>
          </a:p>
          <a:p>
            <a:pPr marL="12700" marR="128905">
              <a:lnSpc>
                <a:spcPct val="100000"/>
              </a:lnSpc>
              <a:spcBef>
                <a:spcPts val="600"/>
              </a:spcBef>
            </a:pPr>
            <a:r>
              <a:rPr sz="1100" spc="-5" dirty="0">
                <a:latin typeface="Myriad Pro"/>
                <a:cs typeface="Myriad Pro"/>
              </a:rPr>
              <a:t>So </a:t>
            </a:r>
            <a:r>
              <a:rPr sz="1100" dirty="0">
                <a:latin typeface="Myriad Pro"/>
                <a:cs typeface="Myriad Pro"/>
              </a:rPr>
              <a:t>I </a:t>
            </a:r>
            <a:r>
              <a:rPr sz="1100" spc="-5" dirty="0">
                <a:latin typeface="Myriad Pro"/>
                <a:cs typeface="Myriad Pro"/>
              </a:rPr>
              <a:t>rest now, and reflectively through the whole day, in the Spirit’s gentle strength,  protection and delight. </a:t>
            </a:r>
            <a:r>
              <a:rPr sz="1100" dirty="0">
                <a:latin typeface="Myriad Pro"/>
                <a:cs typeface="Myriad Pro"/>
              </a:rPr>
              <a:t>I </a:t>
            </a:r>
            <a:r>
              <a:rPr sz="1100" spc="-5" dirty="0">
                <a:latin typeface="Myriad Pro"/>
                <a:cs typeface="Myriad Pro"/>
              </a:rPr>
              <a:t>feel stronger</a:t>
            </a:r>
            <a:r>
              <a:rPr sz="1100" spc="-10" dirty="0">
                <a:latin typeface="Myriad Pro"/>
                <a:cs typeface="Myriad Pro"/>
              </a:rPr>
              <a:t> </a:t>
            </a:r>
            <a:r>
              <a:rPr sz="1100" spc="-5" dirty="0">
                <a:latin typeface="Myriad Pro"/>
                <a:cs typeface="Myriad Pro"/>
              </a:rPr>
              <a:t>...</a:t>
            </a:r>
            <a:endParaRPr sz="1100" dirty="0">
              <a:latin typeface="Myriad Pro"/>
              <a:cs typeface="Myriad Pro"/>
            </a:endParaRPr>
          </a:p>
          <a:p>
            <a:pPr marL="26670" marR="14604" algn="just">
              <a:lnSpc>
                <a:spcPct val="100000"/>
              </a:lnSpc>
              <a:spcBef>
                <a:spcPts val="600"/>
              </a:spcBef>
            </a:pPr>
            <a:r>
              <a:rPr sz="1100" dirty="0">
                <a:latin typeface="Myriad Pro"/>
                <a:cs typeface="Myriad Pro"/>
              </a:rPr>
              <a:t>I </a:t>
            </a:r>
            <a:r>
              <a:rPr sz="1100" spc="-5" dirty="0">
                <a:latin typeface="Myriad Pro"/>
                <a:cs typeface="Myriad Pro"/>
              </a:rPr>
              <a:t>conclude in thanks, considering two questions. Firstly, if possible, how might </a:t>
            </a:r>
            <a:r>
              <a:rPr sz="1100" dirty="0">
                <a:latin typeface="Myriad Pro"/>
                <a:cs typeface="Myriad Pro"/>
              </a:rPr>
              <a:t>I </a:t>
            </a:r>
            <a:r>
              <a:rPr sz="1100" spc="-5" dirty="0">
                <a:latin typeface="Myriad Pro"/>
                <a:cs typeface="Myriad Pro"/>
              </a:rPr>
              <a:t>make  contact and reconnect with the one who made </a:t>
            </a:r>
            <a:r>
              <a:rPr sz="1100" dirty="0">
                <a:latin typeface="Myriad Pro"/>
                <a:cs typeface="Myriad Pro"/>
              </a:rPr>
              <a:t>me </a:t>
            </a:r>
            <a:r>
              <a:rPr sz="1100" spc="-5" dirty="0">
                <a:latin typeface="Myriad Pro"/>
                <a:cs typeface="Myriad Pro"/>
              </a:rPr>
              <a:t>stronger? Secondly, who urgently needs spiritual strengthening</a:t>
            </a:r>
            <a:r>
              <a:rPr sz="1100" spc="30" dirty="0">
                <a:latin typeface="Myriad Pro"/>
                <a:cs typeface="Myriad Pro"/>
              </a:rPr>
              <a:t> </a:t>
            </a:r>
            <a:r>
              <a:rPr sz="1100" spc="-5" dirty="0">
                <a:latin typeface="Myriad Pro"/>
                <a:cs typeface="Myriad Pro"/>
              </a:rPr>
              <a:t>now?</a:t>
            </a:r>
            <a:r>
              <a:rPr lang="en-US" sz="1100" spc="-5" dirty="0">
                <a:latin typeface="Myriad Pro"/>
                <a:cs typeface="Myriad Pro"/>
              </a:rPr>
              <a:t> How can I help them find it?</a:t>
            </a:r>
            <a:endParaRPr sz="1100" dirty="0">
              <a:latin typeface="Myriad Pro"/>
              <a:cs typeface="Myriad Pro"/>
            </a:endParaRPr>
          </a:p>
        </p:txBody>
      </p:sp>
      <p:sp>
        <p:nvSpPr>
          <p:cNvPr id="14" name="object 14"/>
          <p:cNvSpPr txBox="1"/>
          <p:nvPr/>
        </p:nvSpPr>
        <p:spPr>
          <a:xfrm>
            <a:off x="822958" y="8846058"/>
            <a:ext cx="82232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yriad Pro"/>
                <a:cs typeface="Myriad Pro"/>
              </a:rPr>
              <a:t>PRAYER</a:t>
            </a:r>
            <a:r>
              <a:rPr sz="1100" spc="-55" dirty="0">
                <a:latin typeface="Myriad Pro"/>
                <a:cs typeface="Myriad Pro"/>
              </a:rPr>
              <a:t> </a:t>
            </a:r>
            <a:r>
              <a:rPr sz="1100" spc="-5" dirty="0">
                <a:latin typeface="Myriad Pro"/>
                <a:cs typeface="Myriad Pro"/>
              </a:rPr>
              <a:t>TIME:</a:t>
            </a:r>
            <a:endParaRPr sz="1100">
              <a:latin typeface="Myriad Pro"/>
              <a:cs typeface="Myriad Pro"/>
            </a:endParaRPr>
          </a:p>
        </p:txBody>
      </p:sp>
      <p:sp>
        <p:nvSpPr>
          <p:cNvPr id="15" name="object 15"/>
          <p:cNvSpPr txBox="1"/>
          <p:nvPr/>
        </p:nvSpPr>
        <p:spPr>
          <a:xfrm>
            <a:off x="1737358" y="8846058"/>
            <a:ext cx="4892675" cy="528955"/>
          </a:xfrm>
          <a:prstGeom prst="rect">
            <a:avLst/>
          </a:prstGeom>
        </p:spPr>
        <p:txBody>
          <a:bodyPr vert="horz" wrap="square" lIns="0" tIns="12700" rIns="0" bIns="0" rtlCol="0">
            <a:spAutoFit/>
          </a:bodyPr>
          <a:lstStyle/>
          <a:p>
            <a:pPr marL="12700" marR="836294">
              <a:lnSpc>
                <a:spcPct val="100000"/>
              </a:lnSpc>
              <a:spcBef>
                <a:spcPts val="100"/>
              </a:spcBef>
            </a:pPr>
            <a:r>
              <a:rPr sz="1100" spc="-5" dirty="0">
                <a:latin typeface="Myriad Pro"/>
                <a:cs typeface="Myriad Pro"/>
              </a:rPr>
              <a:t>Go gently, using the generous time you have put aside for this prayer.  The three dots </a:t>
            </a:r>
            <a:r>
              <a:rPr sz="1100" dirty="0">
                <a:latin typeface="Myriad Pro"/>
                <a:cs typeface="Myriad Pro"/>
              </a:rPr>
              <a:t>… </a:t>
            </a:r>
            <a:r>
              <a:rPr sz="1100" spc="-5" dirty="0">
                <a:latin typeface="Myriad Pro"/>
                <a:cs typeface="Myriad Pro"/>
              </a:rPr>
              <a:t>indicate the places to</a:t>
            </a:r>
            <a:r>
              <a:rPr sz="1100" spc="-15" dirty="0">
                <a:latin typeface="Myriad Pro"/>
                <a:cs typeface="Myriad Pro"/>
              </a:rPr>
              <a:t> </a:t>
            </a:r>
            <a:r>
              <a:rPr sz="1100" spc="-5" dirty="0">
                <a:latin typeface="Myriad Pro"/>
                <a:cs typeface="Myriad Pro"/>
              </a:rPr>
              <a:t>pause.</a:t>
            </a:r>
            <a:endParaRPr sz="1100" dirty="0">
              <a:latin typeface="Myriad Pro"/>
              <a:cs typeface="Myriad Pro"/>
            </a:endParaRPr>
          </a:p>
          <a:p>
            <a:pPr marL="12700">
              <a:lnSpc>
                <a:spcPct val="100000"/>
              </a:lnSpc>
            </a:pPr>
            <a:r>
              <a:rPr sz="1100" spc="-5" dirty="0">
                <a:latin typeface="Myriad Pro"/>
                <a:cs typeface="Myriad Pro"/>
              </a:rPr>
              <a:t>If you are specially moved at any of the steps, remain there for the rest of the</a:t>
            </a:r>
            <a:r>
              <a:rPr sz="1100" spc="95" dirty="0">
                <a:latin typeface="Myriad Pro"/>
                <a:cs typeface="Myriad Pro"/>
              </a:rPr>
              <a:t> </a:t>
            </a:r>
            <a:r>
              <a:rPr sz="1100" spc="-5" dirty="0">
                <a:latin typeface="Myriad Pro"/>
                <a:cs typeface="Myriad Pro"/>
              </a:rPr>
              <a:t>prayer.</a:t>
            </a:r>
            <a:endParaRPr sz="1100" dirty="0">
              <a:latin typeface="Myriad Pro"/>
              <a:cs typeface="Myriad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01850" y="9626346"/>
            <a:ext cx="2652983"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dirty="0">
              <a:latin typeface="Myriad Pro"/>
              <a:cs typeface="Myriad Pro"/>
            </a:endParaRPr>
          </a:p>
        </p:txBody>
      </p:sp>
      <p:sp>
        <p:nvSpPr>
          <p:cNvPr id="3" name="object 3"/>
          <p:cNvSpPr txBox="1"/>
          <p:nvPr/>
        </p:nvSpPr>
        <p:spPr>
          <a:xfrm>
            <a:off x="6695237" y="3692804"/>
            <a:ext cx="372745" cy="3350260"/>
          </a:xfrm>
          <a:prstGeom prst="rect">
            <a:avLst/>
          </a:prstGeom>
        </p:spPr>
        <p:txBody>
          <a:bodyPr vert="vert270" wrap="square" lIns="0" tIns="0" rIns="0" bIns="0" rtlCol="0">
            <a:spAutoFit/>
          </a:bodyPr>
          <a:lstStyle/>
          <a:p>
            <a:pPr marL="12700">
              <a:lnSpc>
                <a:spcPts val="2715"/>
              </a:lnSpc>
              <a:tabLst>
                <a:tab pos="1740535" algn="l"/>
                <a:tab pos="2084705" algn="l"/>
              </a:tabLst>
            </a:pPr>
            <a:r>
              <a:rPr sz="2400" b="1" spc="-5" dirty="0">
                <a:solidFill>
                  <a:srgbClr val="C00000"/>
                </a:solidFill>
                <a:latin typeface="MyriadPro-SemiExt"/>
                <a:cs typeface="MyriadPro-SemiExt"/>
              </a:rPr>
              <a:t>PROVIDING	</a:t>
            </a:r>
            <a:r>
              <a:rPr sz="2400" b="1" dirty="0">
                <a:solidFill>
                  <a:srgbClr val="C00000"/>
                </a:solidFill>
                <a:latin typeface="MyriadPro-SemiExt"/>
                <a:cs typeface="MyriadPro-SemiExt"/>
              </a:rPr>
              <a:t>A	</a:t>
            </a:r>
            <a:r>
              <a:rPr sz="2400" b="1" spc="-5" dirty="0">
                <a:solidFill>
                  <a:srgbClr val="C00000"/>
                </a:solidFill>
                <a:latin typeface="MyriadPro-SemiExt"/>
                <a:cs typeface="MyriadPro-SemiExt"/>
              </a:rPr>
              <a:t>LIFE</a:t>
            </a:r>
            <a:r>
              <a:rPr sz="2400" b="1" spc="-75" dirty="0">
                <a:solidFill>
                  <a:srgbClr val="C00000"/>
                </a:solidFill>
                <a:latin typeface="MyriadPro-SemiExt"/>
                <a:cs typeface="MyriadPro-SemiExt"/>
              </a:rPr>
              <a:t> </a:t>
            </a:r>
            <a:r>
              <a:rPr sz="2400" b="1" spc="5" dirty="0">
                <a:solidFill>
                  <a:srgbClr val="C00000"/>
                </a:solidFill>
                <a:latin typeface="MyriadPro-SemiExt"/>
                <a:cs typeface="MyriadPro-SemiExt"/>
              </a:rPr>
              <a:t>LINE</a:t>
            </a:r>
            <a:endParaRPr sz="2400">
              <a:latin typeface="MyriadPro-SemiExt"/>
              <a:cs typeface="MyriadPro-SemiExt"/>
            </a:endParaRPr>
          </a:p>
        </p:txBody>
      </p:sp>
      <p:sp>
        <p:nvSpPr>
          <p:cNvPr id="4" name="object 4"/>
          <p:cNvSpPr/>
          <p:nvPr/>
        </p:nvSpPr>
        <p:spPr>
          <a:xfrm>
            <a:off x="931206" y="1093682"/>
            <a:ext cx="5467984" cy="820377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958" y="954466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2"/>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3"/>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4"/>
              </a:rPr>
              <a:t>www.jisa.org.au</a:t>
            </a:r>
            <a:endParaRPr sz="1100">
              <a:latin typeface="Myriad Pro"/>
              <a:cs typeface="Myriad Pro"/>
            </a:endParaRPr>
          </a:p>
        </p:txBody>
      </p:sp>
      <p:sp>
        <p:nvSpPr>
          <p:cNvPr id="3" name="object 3"/>
          <p:cNvSpPr txBox="1">
            <a:spLocks noGrp="1"/>
          </p:cNvSpPr>
          <p:nvPr>
            <p:ph type="title"/>
          </p:nvPr>
        </p:nvSpPr>
        <p:spPr>
          <a:xfrm>
            <a:off x="822958" y="698754"/>
            <a:ext cx="320929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PROVIDING A LIFE</a:t>
            </a:r>
            <a:r>
              <a:rPr sz="2400" b="1" spc="-100" dirty="0">
                <a:latin typeface="MyriadPro-SemiExt"/>
                <a:cs typeface="MyriadPro-SemiExt"/>
              </a:rPr>
              <a:t> </a:t>
            </a:r>
            <a:r>
              <a:rPr sz="2400" b="1" dirty="0">
                <a:latin typeface="MyriadPro-SemiExt"/>
                <a:cs typeface="MyriadPro-SemiExt"/>
              </a:rPr>
              <a:t>LINE</a:t>
            </a:r>
            <a:endParaRPr sz="2400">
              <a:latin typeface="MyriadPro-SemiExt"/>
              <a:cs typeface="MyriadPro-SemiExt"/>
            </a:endParaRPr>
          </a:p>
        </p:txBody>
      </p:sp>
      <p:sp>
        <p:nvSpPr>
          <p:cNvPr id="4" name="object 4"/>
          <p:cNvSpPr txBox="1"/>
          <p:nvPr/>
        </p:nvSpPr>
        <p:spPr>
          <a:xfrm>
            <a:off x="5907087" y="799338"/>
            <a:ext cx="553720" cy="270510"/>
          </a:xfrm>
          <a:prstGeom prst="rect">
            <a:avLst/>
          </a:prstGeom>
        </p:spPr>
        <p:txBody>
          <a:bodyPr vert="horz" wrap="square" lIns="0" tIns="13335" rIns="0" bIns="0" rtlCol="0">
            <a:spAutoFit/>
          </a:bodyPr>
          <a:lstStyle/>
          <a:p>
            <a:pPr marL="12700">
              <a:lnSpc>
                <a:spcPct val="100000"/>
              </a:lnSpc>
              <a:spcBef>
                <a:spcPts val="105"/>
              </a:spcBef>
            </a:pPr>
            <a:r>
              <a:rPr sz="1600" spc="-5" dirty="0">
                <a:latin typeface="Myriad Pro"/>
                <a:cs typeface="Myriad Pro"/>
              </a:rPr>
              <a:t>Triage</a:t>
            </a:r>
            <a:endParaRPr sz="1600">
              <a:latin typeface="Myriad Pro"/>
              <a:cs typeface="Myriad Pro"/>
            </a:endParaRPr>
          </a:p>
        </p:txBody>
      </p:sp>
      <p:sp>
        <p:nvSpPr>
          <p:cNvPr id="5" name="object 5"/>
          <p:cNvSpPr txBox="1"/>
          <p:nvPr/>
        </p:nvSpPr>
        <p:spPr>
          <a:xfrm>
            <a:off x="822958" y="1378458"/>
            <a:ext cx="5960745" cy="1108075"/>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Myriad Pro"/>
                <a:cs typeface="Myriad Pro"/>
              </a:rPr>
              <a:t>Save me, </a:t>
            </a:r>
            <a:r>
              <a:rPr sz="1100" dirty="0">
                <a:latin typeface="Myriad Pro"/>
                <a:cs typeface="Myriad Pro"/>
              </a:rPr>
              <a:t>O </a:t>
            </a:r>
            <a:r>
              <a:rPr sz="1100" spc="-5" dirty="0">
                <a:latin typeface="Myriad Pro"/>
                <a:cs typeface="Myriad Pro"/>
              </a:rPr>
              <a:t>God, for the waters have come up to </a:t>
            </a:r>
            <a:r>
              <a:rPr sz="1100" dirty="0">
                <a:latin typeface="Myriad Pro"/>
                <a:cs typeface="Myriad Pro"/>
              </a:rPr>
              <a:t>my </a:t>
            </a:r>
            <a:r>
              <a:rPr sz="1100" spc="-5" dirty="0">
                <a:latin typeface="Myriad Pro"/>
                <a:cs typeface="Myriad Pro"/>
              </a:rPr>
              <a:t>neck. </a:t>
            </a:r>
            <a:r>
              <a:rPr sz="1100" dirty="0">
                <a:latin typeface="Myriad Pro"/>
                <a:cs typeface="Myriad Pro"/>
              </a:rPr>
              <a:t>I </a:t>
            </a:r>
            <a:r>
              <a:rPr sz="1100" spc="-5" dirty="0">
                <a:latin typeface="Myriad Pro"/>
                <a:cs typeface="Myriad Pro"/>
              </a:rPr>
              <a:t>sink in deep mire, where there is no  foothold; </a:t>
            </a:r>
            <a:r>
              <a:rPr sz="1100" dirty="0">
                <a:latin typeface="Myriad Pro"/>
                <a:cs typeface="Myriad Pro"/>
              </a:rPr>
              <a:t>I </a:t>
            </a:r>
            <a:r>
              <a:rPr sz="1100" spc="-5" dirty="0">
                <a:latin typeface="Myriad Pro"/>
                <a:cs typeface="Myriad Pro"/>
              </a:rPr>
              <a:t>have come into deep waters, and the flood sweeps over me. </a:t>
            </a:r>
            <a:r>
              <a:rPr sz="1100" dirty="0">
                <a:latin typeface="Myriad Pro"/>
                <a:cs typeface="Myriad Pro"/>
              </a:rPr>
              <a:t>I am </a:t>
            </a:r>
            <a:r>
              <a:rPr sz="1100" spc="-5" dirty="0">
                <a:latin typeface="Myriad Pro"/>
                <a:cs typeface="Myriad Pro"/>
              </a:rPr>
              <a:t>weary with </a:t>
            </a:r>
            <a:r>
              <a:rPr sz="1100" dirty="0">
                <a:latin typeface="Myriad Pro"/>
                <a:cs typeface="Myriad Pro"/>
              </a:rPr>
              <a:t>my </a:t>
            </a:r>
            <a:r>
              <a:rPr sz="1100" spc="-5" dirty="0">
                <a:latin typeface="Myriad Pro"/>
                <a:cs typeface="Myriad Pro"/>
              </a:rPr>
              <a:t>crying; </a:t>
            </a:r>
            <a:r>
              <a:rPr sz="1100" dirty="0">
                <a:latin typeface="Myriad Pro"/>
                <a:cs typeface="Myriad Pro"/>
              </a:rPr>
              <a:t>my  </a:t>
            </a:r>
            <a:r>
              <a:rPr sz="1100" spc="-5" dirty="0">
                <a:latin typeface="Myriad Pro"/>
                <a:cs typeface="Myriad Pro"/>
              </a:rPr>
              <a:t>throat is parched. </a:t>
            </a:r>
            <a:r>
              <a:rPr sz="1100" dirty="0">
                <a:latin typeface="Myriad Pro"/>
                <a:cs typeface="Myriad Pro"/>
              </a:rPr>
              <a:t>My </a:t>
            </a:r>
            <a:r>
              <a:rPr sz="1100" spc="-5" dirty="0">
                <a:latin typeface="Myriad Pro"/>
                <a:cs typeface="Myriad Pro"/>
              </a:rPr>
              <a:t>eyes grow dim with waiting for </a:t>
            </a:r>
            <a:r>
              <a:rPr sz="1100" dirty="0">
                <a:latin typeface="Myriad Pro"/>
                <a:cs typeface="Myriad Pro"/>
              </a:rPr>
              <a:t>my </a:t>
            </a:r>
            <a:r>
              <a:rPr sz="1100" spc="-5" dirty="0">
                <a:latin typeface="Myriad Pro"/>
                <a:cs typeface="Myriad Pro"/>
              </a:rPr>
              <a:t>God. </a:t>
            </a:r>
            <a:r>
              <a:rPr sz="1100" dirty="0">
                <a:latin typeface="Myriad Pro"/>
                <a:cs typeface="Myriad Pro"/>
              </a:rPr>
              <a:t>I </a:t>
            </a:r>
            <a:r>
              <a:rPr sz="1100" spc="-5" dirty="0">
                <a:latin typeface="Myriad Pro"/>
                <a:cs typeface="Myriad Pro"/>
              </a:rPr>
              <a:t>have become </a:t>
            </a:r>
            <a:r>
              <a:rPr sz="1100" dirty="0">
                <a:latin typeface="Myriad Pro"/>
                <a:cs typeface="Myriad Pro"/>
              </a:rPr>
              <a:t>a </a:t>
            </a:r>
            <a:r>
              <a:rPr sz="1100" spc="-5" dirty="0">
                <a:latin typeface="Myriad Pro"/>
                <a:cs typeface="Myriad Pro"/>
              </a:rPr>
              <a:t>stranger to </a:t>
            </a:r>
            <a:r>
              <a:rPr sz="1100" dirty="0">
                <a:latin typeface="Myriad Pro"/>
                <a:cs typeface="Myriad Pro"/>
              </a:rPr>
              <a:t>my </a:t>
            </a:r>
            <a:r>
              <a:rPr sz="1100" spc="-5" dirty="0">
                <a:latin typeface="Myriad Pro"/>
                <a:cs typeface="Myriad Pro"/>
              </a:rPr>
              <a:t>kindred,  an alien to </a:t>
            </a:r>
            <a:r>
              <a:rPr sz="1100" dirty="0">
                <a:latin typeface="Myriad Pro"/>
                <a:cs typeface="Myriad Pro"/>
              </a:rPr>
              <a:t>my </a:t>
            </a:r>
            <a:r>
              <a:rPr sz="1100" spc="-5" dirty="0">
                <a:latin typeface="Myriad Pro"/>
                <a:cs typeface="Myriad Pro"/>
              </a:rPr>
              <a:t>mother’s</a:t>
            </a:r>
            <a:r>
              <a:rPr sz="1100" spc="-15" dirty="0">
                <a:latin typeface="Myriad Pro"/>
                <a:cs typeface="Myriad Pro"/>
              </a:rPr>
              <a:t> </a:t>
            </a:r>
            <a:r>
              <a:rPr sz="1100" spc="-5" dirty="0">
                <a:latin typeface="Myriad Pro"/>
                <a:cs typeface="Myriad Pro"/>
              </a:rPr>
              <a:t>children.</a:t>
            </a:r>
            <a:endParaRPr sz="1100">
              <a:latin typeface="Myriad Pro"/>
              <a:cs typeface="Myriad Pro"/>
            </a:endParaRPr>
          </a:p>
          <a:p>
            <a:pPr marL="12700" marR="57785">
              <a:lnSpc>
                <a:spcPct val="100000"/>
              </a:lnSpc>
              <a:spcBef>
                <a:spcPts val="600"/>
              </a:spcBef>
            </a:pPr>
            <a:r>
              <a:rPr sz="1100" spc="-5" dirty="0">
                <a:latin typeface="Myriad Pro"/>
                <a:cs typeface="Myriad Pro"/>
              </a:rPr>
              <a:t>But as for me, </a:t>
            </a:r>
            <a:r>
              <a:rPr sz="1100" dirty="0">
                <a:latin typeface="Myriad Pro"/>
                <a:cs typeface="Myriad Pro"/>
              </a:rPr>
              <a:t>my </a:t>
            </a:r>
            <a:r>
              <a:rPr sz="1100" spc="-5" dirty="0">
                <a:latin typeface="Myriad Pro"/>
                <a:cs typeface="Myriad Pro"/>
              </a:rPr>
              <a:t>prayer is to you, </a:t>
            </a:r>
            <a:r>
              <a:rPr sz="1100" dirty="0">
                <a:latin typeface="Myriad Pro"/>
                <a:cs typeface="Myriad Pro"/>
              </a:rPr>
              <a:t>O </a:t>
            </a:r>
            <a:r>
              <a:rPr sz="1100" spc="-5" dirty="0">
                <a:latin typeface="Myriad Pro"/>
                <a:cs typeface="Myriad Pro"/>
              </a:rPr>
              <a:t>Lord. </a:t>
            </a:r>
            <a:r>
              <a:rPr sz="1100" dirty="0">
                <a:latin typeface="Myriad Pro"/>
                <a:cs typeface="Myriad Pro"/>
              </a:rPr>
              <a:t>O </a:t>
            </a:r>
            <a:r>
              <a:rPr sz="1100" spc="-5" dirty="0">
                <a:latin typeface="Myriad Pro"/>
                <a:cs typeface="Myriad Pro"/>
              </a:rPr>
              <a:t>God, in the abundance of your steadfast love, answer me.  With your faithful help rescue </a:t>
            </a:r>
            <a:r>
              <a:rPr sz="1100" dirty="0">
                <a:latin typeface="Myriad Pro"/>
                <a:cs typeface="Myriad Pro"/>
              </a:rPr>
              <a:t>me. I am </a:t>
            </a:r>
            <a:r>
              <a:rPr sz="1100" spc="-5" dirty="0">
                <a:latin typeface="Myriad Pro"/>
                <a:cs typeface="Myriad Pro"/>
              </a:rPr>
              <a:t>lowly and in pain; let your salvation, </a:t>
            </a:r>
            <a:r>
              <a:rPr sz="1100" dirty="0">
                <a:latin typeface="Myriad Pro"/>
                <a:cs typeface="Myriad Pro"/>
              </a:rPr>
              <a:t>O </a:t>
            </a:r>
            <a:r>
              <a:rPr sz="1100" spc="-5" dirty="0">
                <a:latin typeface="Myriad Pro"/>
                <a:cs typeface="Myriad Pro"/>
              </a:rPr>
              <a:t>God, protect me. </a:t>
            </a:r>
            <a:r>
              <a:rPr sz="1000" dirty="0">
                <a:latin typeface="Myriad Pro"/>
                <a:cs typeface="Myriad Pro"/>
              </a:rPr>
              <a:t>Pss</a:t>
            </a:r>
            <a:r>
              <a:rPr sz="1000" spc="75" dirty="0">
                <a:latin typeface="Myriad Pro"/>
                <a:cs typeface="Myriad Pro"/>
              </a:rPr>
              <a:t> </a:t>
            </a:r>
            <a:r>
              <a:rPr sz="1000" spc="-5" dirty="0">
                <a:latin typeface="Myriad Pro"/>
                <a:cs typeface="Myriad Pro"/>
              </a:rPr>
              <a:t>69</a:t>
            </a:r>
            <a:endParaRPr sz="1000">
              <a:latin typeface="Myriad Pro"/>
              <a:cs typeface="Myriad Pro"/>
            </a:endParaRPr>
          </a:p>
        </p:txBody>
      </p:sp>
      <p:sp>
        <p:nvSpPr>
          <p:cNvPr id="6" name="object 6"/>
          <p:cNvSpPr txBox="1"/>
          <p:nvPr/>
        </p:nvSpPr>
        <p:spPr>
          <a:xfrm>
            <a:off x="852807" y="2775077"/>
            <a:ext cx="686433"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a:latin typeface="MyriadPro-Semibold"/>
              <a:cs typeface="MyriadPro-Semibold"/>
            </a:endParaRPr>
          </a:p>
        </p:txBody>
      </p:sp>
      <p:sp>
        <p:nvSpPr>
          <p:cNvPr id="7" name="object 7"/>
          <p:cNvSpPr txBox="1"/>
          <p:nvPr/>
        </p:nvSpPr>
        <p:spPr>
          <a:xfrm>
            <a:off x="1737358" y="2775077"/>
            <a:ext cx="4723449" cy="1767150"/>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touch the Heart of </a:t>
            </a:r>
            <a:r>
              <a:rPr sz="1100" b="1" dirty="0">
                <a:latin typeface="MyriadPro-Semibold"/>
                <a:cs typeface="MyriadPro-Semibold"/>
              </a:rPr>
              <a:t>a</a:t>
            </a:r>
            <a:r>
              <a:rPr sz="1100" b="1" spc="-15" dirty="0">
                <a:latin typeface="MyriadPro-Semibold"/>
                <a:cs typeface="MyriadPro-Semibold"/>
              </a:rPr>
              <a:t> </a:t>
            </a:r>
            <a:r>
              <a:rPr sz="1100" b="1" spc="-5" dirty="0">
                <a:latin typeface="MyriadPro-Semibold"/>
                <a:cs typeface="MyriadPro-Semibold"/>
              </a:rPr>
              <a:t>Lifeline.</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take up</a:t>
            </a:r>
            <a:r>
              <a:rPr lang="en-AU" sz="1100" spc="-5" dirty="0">
                <a:latin typeface="Myriad Pro"/>
                <a:cs typeface="Myriad Pro"/>
              </a:rPr>
              <a:t> or imagine</a:t>
            </a:r>
            <a:r>
              <a:rPr sz="1100" spc="-5" dirty="0">
                <a:latin typeface="Myriad Pro"/>
                <a:cs typeface="Myriad Pro"/>
              </a:rPr>
              <a:t> </a:t>
            </a:r>
            <a:r>
              <a:rPr sz="1100" dirty="0">
                <a:latin typeface="Myriad Pro"/>
                <a:cs typeface="Myriad Pro"/>
              </a:rPr>
              <a:t>a </a:t>
            </a:r>
            <a:r>
              <a:rPr sz="1100" spc="-5" dirty="0">
                <a:latin typeface="Myriad Pro"/>
                <a:cs typeface="Myriad Pro"/>
              </a:rPr>
              <a:t>short piece of string, yarn, or cord, considering it </a:t>
            </a:r>
            <a:r>
              <a:rPr sz="1100" dirty="0">
                <a:latin typeface="Myriad Pro"/>
                <a:cs typeface="Myriad Pro"/>
              </a:rPr>
              <a:t>a </a:t>
            </a:r>
            <a:r>
              <a:rPr sz="1100" spc="-5" dirty="0">
                <a:latin typeface="Myriad Pro"/>
                <a:cs typeface="Myriad Pro"/>
              </a:rPr>
              <a:t>symbol of </a:t>
            </a:r>
            <a:r>
              <a:rPr sz="1100" dirty="0">
                <a:latin typeface="Myriad Pro"/>
                <a:cs typeface="Myriad Pro"/>
              </a:rPr>
              <a:t>a</a:t>
            </a:r>
            <a:r>
              <a:rPr sz="1100" spc="50" dirty="0">
                <a:latin typeface="Myriad Pro"/>
                <a:cs typeface="Myriad Pro"/>
              </a:rPr>
              <a:t> </a:t>
            </a:r>
            <a:r>
              <a:rPr sz="1100" spc="-5" dirty="0">
                <a:latin typeface="Myriad Pro"/>
                <a:cs typeface="Myriad Pro"/>
              </a:rPr>
              <a:t>lifeline.</a:t>
            </a:r>
            <a:r>
              <a:rPr lang="en-AU" sz="1100" spc="-5" dirty="0">
                <a:latin typeface="Myriad Pro"/>
                <a:cs typeface="Myriad Pro"/>
              </a:rPr>
              <a:t>  </a:t>
            </a:r>
            <a:r>
              <a:rPr sz="1100" dirty="0">
                <a:latin typeface="Myriad Pro"/>
                <a:cs typeface="Myriad Pro"/>
              </a:rPr>
              <a:t>I </a:t>
            </a:r>
            <a:r>
              <a:rPr sz="1100" spc="-5" dirty="0">
                <a:latin typeface="Myriad Pro"/>
                <a:cs typeface="Myriad Pro"/>
              </a:rPr>
              <a:t>hold one end, that is me, and the other end, that is the Spirit who keeps </a:t>
            </a:r>
            <a:r>
              <a:rPr sz="1100" dirty="0">
                <a:latin typeface="Myriad Pro"/>
                <a:cs typeface="Myriad Pro"/>
              </a:rPr>
              <a:t>me </a:t>
            </a:r>
            <a:r>
              <a:rPr sz="1100" spc="-5" dirty="0">
                <a:latin typeface="Myriad Pro"/>
                <a:cs typeface="Myriad Pro"/>
              </a:rPr>
              <a:t>safe. </a:t>
            </a:r>
            <a:r>
              <a:rPr sz="1100" dirty="0">
                <a:latin typeface="Myriad Pro"/>
                <a:cs typeface="Myriad Pro"/>
              </a:rPr>
              <a:t>I  </a:t>
            </a:r>
            <a:r>
              <a:rPr sz="1100" spc="-5" dirty="0">
                <a:latin typeface="Myriad Pro"/>
                <a:cs typeface="Myriad Pro"/>
              </a:rPr>
              <a:t>ponder the safety, sustaining life and unbreakable strength of that</a:t>
            </a:r>
            <a:r>
              <a:rPr sz="1100" spc="30" dirty="0">
                <a:latin typeface="Myriad Pro"/>
                <a:cs typeface="Myriad Pro"/>
              </a:rPr>
              <a:t> </a:t>
            </a:r>
            <a:r>
              <a:rPr sz="1100" spc="-5" dirty="0">
                <a:latin typeface="Myriad Pro"/>
                <a:cs typeface="Myriad Pro"/>
              </a:rPr>
              <a:t>connection.</a:t>
            </a:r>
            <a:endParaRPr sz="1100" dirty="0">
              <a:latin typeface="Myriad Pro"/>
              <a:cs typeface="Myriad Pro"/>
            </a:endParaRPr>
          </a:p>
          <a:p>
            <a:pPr marL="12700" marR="508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being </a:t>
            </a:r>
            <a:r>
              <a:rPr sz="1100" spc="-5" dirty="0" err="1">
                <a:latin typeface="Myriad Pro"/>
                <a:cs typeface="Myriad Pro"/>
              </a:rPr>
              <a:t>rI</a:t>
            </a:r>
            <a:r>
              <a:rPr lang="en-AU" sz="1100" spc="-5" dirty="0" err="1">
                <a:latin typeface="Myriad Pro"/>
                <a:cs typeface="Myriad Pro"/>
              </a:rPr>
              <a:t>escued</a:t>
            </a:r>
            <a:r>
              <a:rPr lang="en-AU" sz="1100" spc="-5" dirty="0">
                <a:latin typeface="Myriad Pro"/>
                <a:cs typeface="Myriad Pro"/>
              </a:rPr>
              <a:t>, given </a:t>
            </a:r>
            <a:r>
              <a:rPr lang="en-AU" sz="1100" dirty="0">
                <a:latin typeface="Myriad Pro"/>
                <a:cs typeface="Myriad Pro"/>
              </a:rPr>
              <a:t>a </a:t>
            </a:r>
            <a:r>
              <a:rPr lang="en-AU" sz="1100" spc="-5" dirty="0">
                <a:latin typeface="Myriad Pro"/>
                <a:cs typeface="Myriad Pro"/>
              </a:rPr>
              <a:t>life line, by God or another, when </a:t>
            </a:r>
            <a:r>
              <a:rPr lang="en-AU" sz="1100" dirty="0">
                <a:latin typeface="Myriad Pro"/>
                <a:cs typeface="Myriad Pro"/>
              </a:rPr>
              <a:t>I  </a:t>
            </a:r>
            <a:r>
              <a:rPr lang="en-AU" sz="1100" spc="-5" dirty="0">
                <a:latin typeface="Myriad Pro"/>
                <a:cs typeface="Myriad Pro"/>
              </a:rPr>
              <a:t>really needed rescuing. </a:t>
            </a:r>
            <a:r>
              <a:rPr sz="1100" dirty="0">
                <a:latin typeface="Myriad Pro"/>
                <a:cs typeface="Myriad Pro"/>
              </a:rPr>
              <a:t>I </a:t>
            </a:r>
            <a:r>
              <a:rPr sz="1100" spc="-5" dirty="0">
                <a:latin typeface="Myriad Pro"/>
                <a:cs typeface="Myriad Pro"/>
              </a:rPr>
              <a:t>hold that memory, feeling touched by the Spirit of  Life ... </a:t>
            </a:r>
            <a:r>
              <a:rPr sz="1100" dirty="0">
                <a:latin typeface="Myriad Pro"/>
                <a:cs typeface="Myriad Pro"/>
              </a:rPr>
              <a:t>I </a:t>
            </a:r>
            <a:r>
              <a:rPr sz="1100" spc="-5" dirty="0">
                <a:latin typeface="Myriad Pro"/>
                <a:cs typeface="Myriad Pro"/>
              </a:rPr>
              <a:t>begin to see how present events swept over us all, and how </a:t>
            </a:r>
            <a:r>
              <a:rPr sz="1100" dirty="0">
                <a:latin typeface="Myriad Pro"/>
                <a:cs typeface="Myriad Pro"/>
              </a:rPr>
              <a:t>I </a:t>
            </a:r>
            <a:r>
              <a:rPr sz="1100" spc="-5" dirty="0">
                <a:latin typeface="Myriad Pro"/>
                <a:cs typeface="Myriad Pro"/>
              </a:rPr>
              <a:t>may need </a:t>
            </a:r>
            <a:r>
              <a:rPr sz="1100" dirty="0">
                <a:latin typeface="Myriad Pro"/>
                <a:cs typeface="Myriad Pro"/>
              </a:rPr>
              <a:t>a </a:t>
            </a:r>
            <a:r>
              <a:rPr sz="1100" spc="-5" dirty="0">
                <a:latin typeface="Myriad Pro"/>
                <a:cs typeface="Myriad Pro"/>
              </a:rPr>
              <a:t>life- line.</a:t>
            </a:r>
            <a:endParaRPr sz="1100" dirty="0">
              <a:latin typeface="Myriad Pro"/>
              <a:cs typeface="Myriad Pro"/>
            </a:endParaRPr>
          </a:p>
        </p:txBody>
      </p:sp>
      <p:sp>
        <p:nvSpPr>
          <p:cNvPr id="8" name="object 8"/>
          <p:cNvSpPr txBox="1"/>
          <p:nvPr/>
        </p:nvSpPr>
        <p:spPr>
          <a:xfrm>
            <a:off x="822958" y="4502658"/>
            <a:ext cx="58991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a:latin typeface="MyriadPro-Semibold"/>
              <a:cs typeface="MyriadPro-Semibold"/>
            </a:endParaRPr>
          </a:p>
        </p:txBody>
      </p:sp>
      <p:sp>
        <p:nvSpPr>
          <p:cNvPr id="9" name="object 9"/>
          <p:cNvSpPr txBox="1"/>
          <p:nvPr/>
        </p:nvSpPr>
        <p:spPr>
          <a:xfrm>
            <a:off x="1737358" y="4696333"/>
            <a:ext cx="5317492" cy="1168781"/>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desire the Gift of Safety and</a:t>
            </a:r>
            <a:r>
              <a:rPr sz="1100" b="1" spc="-15" dirty="0">
                <a:latin typeface="MyriadPro-Semibold"/>
                <a:cs typeface="MyriadPro-Semibold"/>
              </a:rPr>
              <a:t> </a:t>
            </a:r>
            <a:r>
              <a:rPr sz="1100" b="1" spc="-5" dirty="0">
                <a:latin typeface="MyriadPro-Semibold"/>
                <a:cs typeface="MyriadPro-Semibold"/>
              </a:rPr>
              <a:t>Support.</a:t>
            </a:r>
            <a:endParaRPr sz="1100" dirty="0">
              <a:latin typeface="MyriadPro-Semibold"/>
              <a:cs typeface="MyriadPro-Semibold"/>
            </a:endParaRPr>
          </a:p>
          <a:p>
            <a:pPr marL="12700" marR="1911350">
              <a:lnSpc>
                <a:spcPct val="145500"/>
              </a:lnSpc>
            </a:pPr>
            <a:r>
              <a:rPr sz="1100" dirty="0">
                <a:latin typeface="Myriad Pro"/>
                <a:cs typeface="Myriad Pro"/>
              </a:rPr>
              <a:t>I </a:t>
            </a:r>
            <a:r>
              <a:rPr sz="1100" spc="-5" dirty="0">
                <a:latin typeface="Myriad Pro"/>
                <a:cs typeface="Myriad Pro"/>
              </a:rPr>
              <a:t>slowly and prayerfully read the prayer text</a:t>
            </a:r>
            <a:r>
              <a:rPr lang="en-AU" sz="1100" spc="-5" dirty="0">
                <a:latin typeface="Myriad Pro"/>
                <a:cs typeface="Myriad Pro"/>
              </a:rPr>
              <a:t> a</a:t>
            </a:r>
            <a:r>
              <a:rPr sz="1100" spc="-5" dirty="0" err="1">
                <a:latin typeface="Myriad Pro"/>
                <a:cs typeface="Myriad Pro"/>
              </a:rPr>
              <a:t>bove</a:t>
            </a:r>
            <a:r>
              <a:rPr sz="1100" spc="-5" dirty="0">
                <a:latin typeface="Myriad Pro"/>
                <a:cs typeface="Myriad Pro"/>
              </a:rPr>
              <a:t>.  </a:t>
            </a:r>
            <a:r>
              <a:rPr sz="1100" dirty="0">
                <a:latin typeface="Myriad Pro"/>
                <a:cs typeface="Myriad Pro"/>
              </a:rPr>
              <a:t>I </a:t>
            </a:r>
            <a:r>
              <a:rPr sz="1100" spc="-5" dirty="0">
                <a:latin typeface="Myriad Pro"/>
                <a:cs typeface="Myriad Pro"/>
              </a:rPr>
              <a:t>name all</a:t>
            </a:r>
            <a:r>
              <a:rPr lang="en-AU" sz="1100" spc="-5" dirty="0">
                <a:latin typeface="Myriad Pro"/>
                <a:cs typeface="Myriad Pro"/>
              </a:rPr>
              <a:t> </a:t>
            </a:r>
            <a:r>
              <a:rPr sz="1100" spc="-5" dirty="0">
                <a:latin typeface="Myriad Pro"/>
                <a:cs typeface="Myriad Pro"/>
              </a:rPr>
              <a:t>the things </a:t>
            </a:r>
            <a:r>
              <a:rPr sz="1100" dirty="0">
                <a:latin typeface="Myriad Pro"/>
                <a:cs typeface="Myriad Pro"/>
              </a:rPr>
              <a:t>I </a:t>
            </a:r>
            <a:r>
              <a:rPr sz="1100" spc="-5" dirty="0">
                <a:latin typeface="Myriad Pro"/>
                <a:cs typeface="Myriad Pro"/>
              </a:rPr>
              <a:t>wish to be rescued from</a:t>
            </a:r>
            <a:r>
              <a:rPr sz="1100" spc="-10" dirty="0">
                <a:latin typeface="Myriad Pro"/>
                <a:cs typeface="Myriad Pro"/>
              </a:rPr>
              <a:t> </a:t>
            </a:r>
            <a:r>
              <a:rPr sz="1100" dirty="0">
                <a:latin typeface="Myriad Pro"/>
                <a:cs typeface="Myriad Pro"/>
              </a:rPr>
              <a:t>…</a:t>
            </a:r>
          </a:p>
          <a:p>
            <a:pPr marL="12700" marR="5080">
              <a:lnSpc>
                <a:spcPct val="100000"/>
              </a:lnSpc>
              <a:spcBef>
                <a:spcPts val="595"/>
              </a:spcBef>
            </a:pPr>
            <a:r>
              <a:rPr sz="1100" dirty="0">
                <a:latin typeface="Myriad Pro"/>
                <a:cs typeface="Myriad Pro"/>
              </a:rPr>
              <a:t>I </a:t>
            </a:r>
            <a:r>
              <a:rPr sz="1100" spc="-5" dirty="0">
                <a:latin typeface="Myriad Pro"/>
                <a:cs typeface="Myriad Pro"/>
              </a:rPr>
              <a:t>ask the Spirit for safety, for safe-keeping, for </a:t>
            </a:r>
            <a:r>
              <a:rPr sz="1100" dirty="0">
                <a:latin typeface="Myriad Pro"/>
                <a:cs typeface="Myriad Pro"/>
              </a:rPr>
              <a:t>a </a:t>
            </a:r>
            <a:r>
              <a:rPr sz="1100" spc="-5" dirty="0">
                <a:latin typeface="Myriad Pro"/>
                <a:cs typeface="Myriad Pro"/>
              </a:rPr>
              <a:t>lifeline of help, that will never let </a:t>
            </a:r>
            <a:r>
              <a:rPr sz="1100" dirty="0">
                <a:latin typeface="Myriad Pro"/>
                <a:cs typeface="Myriad Pro"/>
              </a:rPr>
              <a:t>me  </a:t>
            </a:r>
            <a:r>
              <a:rPr sz="1100" spc="-5" dirty="0">
                <a:latin typeface="Myriad Pro"/>
                <a:cs typeface="Myriad Pro"/>
              </a:rPr>
              <a:t>go </a:t>
            </a:r>
            <a:r>
              <a:rPr sz="1100" dirty="0">
                <a:latin typeface="Myriad Pro"/>
                <a:cs typeface="Myriad Pro"/>
              </a:rPr>
              <a:t>– </a:t>
            </a:r>
            <a:r>
              <a:rPr sz="1100" spc="-5" dirty="0">
                <a:latin typeface="Myriad Pro"/>
                <a:cs typeface="Myriad Pro"/>
              </a:rPr>
              <a:t>especially in these most precarious</a:t>
            </a:r>
            <a:r>
              <a:rPr sz="1100" spc="-10" dirty="0">
                <a:latin typeface="Myriad Pro"/>
                <a:cs typeface="Myriad Pro"/>
              </a:rPr>
              <a:t> </a:t>
            </a:r>
            <a:r>
              <a:rPr sz="1100" spc="-5" dirty="0">
                <a:latin typeface="Myriad Pro"/>
                <a:cs typeface="Myriad Pro"/>
              </a:rPr>
              <a:t>times.</a:t>
            </a:r>
            <a:endParaRPr sz="1100" dirty="0">
              <a:latin typeface="Myriad Pro"/>
              <a:cs typeface="Myriad Pro"/>
            </a:endParaRPr>
          </a:p>
        </p:txBody>
      </p:sp>
      <p:sp>
        <p:nvSpPr>
          <p:cNvPr id="10" name="object 10"/>
          <p:cNvSpPr txBox="1"/>
          <p:nvPr/>
        </p:nvSpPr>
        <p:spPr>
          <a:xfrm>
            <a:off x="852807" y="6087342"/>
            <a:ext cx="560066"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Safe</a:t>
            </a:r>
            <a:endParaRPr sz="1100" dirty="0">
              <a:latin typeface="MyriadPro-Semibold"/>
              <a:cs typeface="MyriadPro-Semibold"/>
            </a:endParaRPr>
          </a:p>
        </p:txBody>
      </p:sp>
      <p:sp>
        <p:nvSpPr>
          <p:cNvPr id="11" name="object 11"/>
          <p:cNvSpPr txBox="1"/>
          <p:nvPr/>
        </p:nvSpPr>
        <p:spPr>
          <a:xfrm>
            <a:off x="1737358" y="5915533"/>
            <a:ext cx="5165092" cy="2013372"/>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breathe in the Spirit of</a:t>
            </a:r>
            <a:r>
              <a:rPr sz="1100" b="1" spc="-10" dirty="0">
                <a:latin typeface="MyriadPro-Semibold"/>
                <a:cs typeface="MyriadPro-Semibold"/>
              </a:rPr>
              <a:t> </a:t>
            </a:r>
            <a:r>
              <a:rPr sz="1100" b="1" spc="-5" dirty="0">
                <a:latin typeface="MyriadPro-Semibold"/>
                <a:cs typeface="MyriadPro-Semibold"/>
              </a:rPr>
              <a:t>Rescue.</a:t>
            </a:r>
            <a:endParaRPr sz="1100" dirty="0">
              <a:latin typeface="MyriadPro-Semibold"/>
              <a:cs typeface="MyriadPro-Semibold"/>
            </a:endParaRPr>
          </a:p>
          <a:p>
            <a:pPr marL="12700" marR="75565">
              <a:lnSpc>
                <a:spcPct val="100000"/>
              </a:lnSpc>
              <a:spcBef>
                <a:spcPts val="600"/>
              </a:spcBef>
            </a:pPr>
            <a:r>
              <a:rPr sz="1100" spc="-5" dirty="0">
                <a:latin typeface="Myriad Pro"/>
                <a:cs typeface="Myriad Pro"/>
              </a:rPr>
              <a:t>Then </a:t>
            </a:r>
            <a:r>
              <a:rPr sz="1100" dirty="0">
                <a:latin typeface="Myriad Pro"/>
                <a:cs typeface="Myriad Pro"/>
              </a:rPr>
              <a:t>I </a:t>
            </a:r>
            <a:r>
              <a:rPr sz="1100" spc="-5" dirty="0">
                <a:latin typeface="Myriad Pro"/>
                <a:cs typeface="Myriad Pro"/>
              </a:rPr>
              <a:t>imagine and feel the Spirit of Rescue breathing the gift of rescue and loving  security into me. </a:t>
            </a:r>
            <a:r>
              <a:rPr sz="1100" dirty="0">
                <a:latin typeface="Myriad Pro"/>
                <a:cs typeface="Myriad Pro"/>
              </a:rPr>
              <a:t>I </a:t>
            </a:r>
            <a:r>
              <a:rPr sz="1100" spc="-5" dirty="0">
                <a:latin typeface="Myriad Pro"/>
                <a:cs typeface="Myriad Pro"/>
              </a:rPr>
              <a:t>breathe it in deeply, wait, then breathe it out into every crevice of  fear, mire of anxiety, flood of tears and cry for help within me. </a:t>
            </a:r>
            <a:r>
              <a:rPr sz="1100" dirty="0">
                <a:latin typeface="Myriad Pro"/>
                <a:cs typeface="Myriad Pro"/>
              </a:rPr>
              <a:t>I </a:t>
            </a:r>
            <a:r>
              <a:rPr sz="1100" spc="-5" dirty="0">
                <a:latin typeface="Myriad Pro"/>
                <a:cs typeface="Myriad Pro"/>
              </a:rPr>
              <a:t>imagine both the  Spirit's direct help and indirect help through others who can be </a:t>
            </a:r>
            <a:r>
              <a:rPr sz="1100" dirty="0">
                <a:latin typeface="Myriad Pro"/>
                <a:cs typeface="Myriad Pro"/>
              </a:rPr>
              <a:t>a </a:t>
            </a:r>
            <a:r>
              <a:rPr sz="1100" spc="-5" dirty="0">
                <a:latin typeface="Myriad Pro"/>
                <a:cs typeface="Myriad Pro"/>
              </a:rPr>
              <a:t>lifeline for</a:t>
            </a:r>
            <a:r>
              <a:rPr sz="1100" spc="40" dirty="0">
                <a:latin typeface="Myriad Pro"/>
                <a:cs typeface="Myriad Pro"/>
              </a:rPr>
              <a:t> </a:t>
            </a:r>
            <a:r>
              <a:rPr sz="1100" spc="-5" dirty="0">
                <a:latin typeface="Myriad Pro"/>
                <a:cs typeface="Myriad Pro"/>
              </a:rPr>
              <a:t>me.</a:t>
            </a:r>
            <a:endParaRPr sz="1100" dirty="0">
              <a:latin typeface="Myriad Pro"/>
              <a:cs typeface="Myriad Pro"/>
            </a:endParaRPr>
          </a:p>
          <a:p>
            <a:pPr marL="12700">
              <a:lnSpc>
                <a:spcPct val="100000"/>
              </a:lnSpc>
              <a:spcBef>
                <a:spcPts val="600"/>
              </a:spcBef>
            </a:pPr>
            <a:r>
              <a:rPr sz="1100" dirty="0">
                <a:latin typeface="Myriad Pro"/>
                <a:cs typeface="Myriad Pro"/>
              </a:rPr>
              <a:t>I </a:t>
            </a:r>
            <a:r>
              <a:rPr sz="1100" spc="-5" dirty="0">
                <a:latin typeface="Myriad Pro"/>
                <a:cs typeface="Myriad Pro"/>
              </a:rPr>
              <a:t>repeat as desired </a:t>
            </a:r>
            <a:r>
              <a:rPr sz="1100" dirty="0">
                <a:latin typeface="Myriad Pro"/>
                <a:cs typeface="Myriad Pro"/>
              </a:rPr>
              <a:t>– </a:t>
            </a:r>
            <a:r>
              <a:rPr sz="1100" spc="-5" dirty="0">
                <a:latin typeface="Myriad Pro"/>
                <a:cs typeface="Myriad Pro"/>
              </a:rPr>
              <a:t>breathing, safe, secure</a:t>
            </a:r>
            <a:r>
              <a:rPr sz="1100" spc="-10" dirty="0">
                <a:latin typeface="Myriad Pro"/>
                <a:cs typeface="Myriad Pro"/>
              </a:rPr>
              <a:t> </a:t>
            </a:r>
            <a:r>
              <a:rPr sz="1100" dirty="0">
                <a:latin typeface="Myriad Pro"/>
                <a:cs typeface="Myriad Pro"/>
              </a:rPr>
              <a:t>…</a:t>
            </a:r>
          </a:p>
          <a:p>
            <a:pPr marL="12700" marR="5080" algn="just">
              <a:lnSpc>
                <a:spcPct val="100000"/>
              </a:lnSpc>
              <a:spcBef>
                <a:spcPts val="600"/>
              </a:spcBef>
            </a:pPr>
            <a:r>
              <a:rPr sz="1100" dirty="0">
                <a:latin typeface="Myriad Pro"/>
                <a:cs typeface="Myriad Pro"/>
              </a:rPr>
              <a:t>I </a:t>
            </a:r>
            <a:r>
              <a:rPr sz="1100" spc="-5" dirty="0">
                <a:latin typeface="Myriad Pro"/>
                <a:cs typeface="Myriad Pro"/>
              </a:rPr>
              <a:t>conclude in thanks, considering two questions. Firstly, if possible, how might </a:t>
            </a:r>
            <a:r>
              <a:rPr sz="1100" dirty="0">
                <a:latin typeface="Myriad Pro"/>
                <a:cs typeface="Myriad Pro"/>
              </a:rPr>
              <a:t>I </a:t>
            </a:r>
            <a:r>
              <a:rPr sz="1100" spc="-5" dirty="0">
                <a:latin typeface="Myriad Pro"/>
                <a:cs typeface="Myriad Pro"/>
              </a:rPr>
              <a:t>make  contact and reconnect with the one who kept </a:t>
            </a:r>
            <a:r>
              <a:rPr sz="1100" dirty="0">
                <a:latin typeface="Myriad Pro"/>
                <a:cs typeface="Myriad Pro"/>
              </a:rPr>
              <a:t>me </a:t>
            </a:r>
            <a:r>
              <a:rPr sz="1100" spc="-5" dirty="0">
                <a:latin typeface="Myriad Pro"/>
                <a:cs typeface="Myriad Pro"/>
              </a:rPr>
              <a:t>safe? Secondly, to whom and how  do </a:t>
            </a:r>
            <a:r>
              <a:rPr sz="1100" dirty="0">
                <a:latin typeface="Myriad Pro"/>
                <a:cs typeface="Myriad Pro"/>
              </a:rPr>
              <a:t>I </a:t>
            </a:r>
            <a:r>
              <a:rPr sz="1100" spc="-5" dirty="0">
                <a:latin typeface="Myriad Pro"/>
                <a:cs typeface="Myriad Pro"/>
              </a:rPr>
              <a:t>pass on this exercise </a:t>
            </a:r>
            <a:r>
              <a:rPr sz="1100" dirty="0">
                <a:latin typeface="Myriad Pro"/>
                <a:cs typeface="Myriad Pro"/>
              </a:rPr>
              <a:t>- </a:t>
            </a:r>
            <a:r>
              <a:rPr sz="1100" spc="-5" dirty="0">
                <a:latin typeface="Myriad Pro"/>
                <a:cs typeface="Myriad Pro"/>
              </a:rPr>
              <a:t>who urgently needs safety now?</a:t>
            </a:r>
            <a:endParaRPr sz="1100" dirty="0">
              <a:latin typeface="Myriad Pro"/>
              <a:cs typeface="Myriad Pro"/>
            </a:endParaRPr>
          </a:p>
        </p:txBody>
      </p:sp>
      <p:sp>
        <p:nvSpPr>
          <p:cNvPr id="12" name="object 12"/>
          <p:cNvSpPr txBox="1"/>
          <p:nvPr/>
        </p:nvSpPr>
        <p:spPr>
          <a:xfrm>
            <a:off x="958850" y="8148041"/>
            <a:ext cx="686433" cy="351378"/>
          </a:xfrm>
          <a:prstGeom prst="rect">
            <a:avLst/>
          </a:prstGeom>
        </p:spPr>
        <p:txBody>
          <a:bodyPr vert="horz" wrap="square" lIns="0" tIns="12700" rIns="0" bIns="0" rtlCol="0">
            <a:spAutoFit/>
          </a:bodyPr>
          <a:lstStyle/>
          <a:p>
            <a:pPr marL="12700">
              <a:lnSpc>
                <a:spcPct val="100000"/>
              </a:lnSpc>
              <a:spcBef>
                <a:spcPts val="100"/>
              </a:spcBef>
            </a:pPr>
            <a:r>
              <a:rPr sz="1100" spc="-5" dirty="0">
                <a:latin typeface="Myriad Pro"/>
                <a:cs typeface="Myriad Pro"/>
              </a:rPr>
              <a:t>PRAYER</a:t>
            </a:r>
            <a:r>
              <a:rPr sz="1100" spc="-55" dirty="0">
                <a:latin typeface="Myriad Pro"/>
                <a:cs typeface="Myriad Pro"/>
              </a:rPr>
              <a:t> </a:t>
            </a:r>
            <a:r>
              <a:rPr sz="1100" spc="-5" dirty="0">
                <a:latin typeface="Myriad Pro"/>
                <a:cs typeface="Myriad Pro"/>
              </a:rPr>
              <a:t>TIME:</a:t>
            </a:r>
            <a:endParaRPr sz="1100" dirty="0">
              <a:latin typeface="Myriad Pro"/>
              <a:cs typeface="Myriad Pro"/>
            </a:endParaRPr>
          </a:p>
        </p:txBody>
      </p:sp>
      <p:sp>
        <p:nvSpPr>
          <p:cNvPr id="13" name="object 13"/>
          <p:cNvSpPr txBox="1"/>
          <p:nvPr/>
        </p:nvSpPr>
        <p:spPr>
          <a:xfrm>
            <a:off x="1737358" y="8148041"/>
            <a:ext cx="5165092" cy="689932"/>
          </a:xfrm>
          <a:prstGeom prst="rect">
            <a:avLst/>
          </a:prstGeom>
        </p:spPr>
        <p:txBody>
          <a:bodyPr vert="horz" wrap="square" lIns="0" tIns="12700" rIns="0" bIns="0" rtlCol="0">
            <a:spAutoFit/>
          </a:bodyPr>
          <a:lstStyle/>
          <a:p>
            <a:pPr marL="12700" marR="836294">
              <a:lnSpc>
                <a:spcPct val="100000"/>
              </a:lnSpc>
              <a:spcBef>
                <a:spcPts val="100"/>
              </a:spcBef>
            </a:pPr>
            <a:r>
              <a:rPr sz="1100" spc="-5" dirty="0">
                <a:latin typeface="Myriad Pro"/>
                <a:cs typeface="Myriad Pro"/>
              </a:rPr>
              <a:t>Go gently, using the generous time you have put aside for this prayer.  The three dots </a:t>
            </a:r>
            <a:r>
              <a:rPr sz="1100" dirty="0">
                <a:latin typeface="Myriad Pro"/>
                <a:cs typeface="Myriad Pro"/>
              </a:rPr>
              <a:t>… </a:t>
            </a:r>
            <a:r>
              <a:rPr sz="1100" spc="-5" dirty="0">
                <a:latin typeface="Myriad Pro"/>
                <a:cs typeface="Myriad Pro"/>
              </a:rPr>
              <a:t>indicate the places to</a:t>
            </a:r>
            <a:r>
              <a:rPr sz="1100" spc="-10" dirty="0">
                <a:latin typeface="Myriad Pro"/>
                <a:cs typeface="Myriad Pro"/>
              </a:rPr>
              <a:t> </a:t>
            </a:r>
            <a:r>
              <a:rPr sz="1100" spc="-5" dirty="0">
                <a:latin typeface="Myriad Pro"/>
                <a:cs typeface="Myriad Pro"/>
              </a:rPr>
              <a:t>pause.</a:t>
            </a:r>
            <a:endParaRPr sz="1100" dirty="0">
              <a:latin typeface="Myriad Pro"/>
              <a:cs typeface="Myriad Pro"/>
            </a:endParaRPr>
          </a:p>
          <a:p>
            <a:pPr marL="12700">
              <a:lnSpc>
                <a:spcPct val="100000"/>
              </a:lnSpc>
              <a:spcBef>
                <a:spcPts val="5"/>
              </a:spcBef>
            </a:pPr>
            <a:r>
              <a:rPr sz="1100" spc="-5" dirty="0">
                <a:latin typeface="Myriad Pro"/>
                <a:cs typeface="Myriad Pro"/>
              </a:rPr>
              <a:t>If you are specially moved at any of the steps, remain there for the rest of the</a:t>
            </a:r>
            <a:r>
              <a:rPr sz="1100" spc="95" dirty="0">
                <a:latin typeface="Myriad Pro"/>
                <a:cs typeface="Myriad Pro"/>
              </a:rPr>
              <a:t> </a:t>
            </a:r>
            <a:r>
              <a:rPr sz="1100" spc="-5" dirty="0">
                <a:latin typeface="Myriad Pro"/>
                <a:cs typeface="Myriad Pro"/>
              </a:rPr>
              <a:t>prayer.</a:t>
            </a:r>
            <a:endParaRPr sz="1100" dirty="0">
              <a:latin typeface="Myriad Pro"/>
              <a:cs typeface="Myriad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0451" y="9703543"/>
            <a:ext cx="2398712"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a:latin typeface="Myriad Pro"/>
              <a:cs typeface="Myriad Pro"/>
            </a:endParaRPr>
          </a:p>
        </p:txBody>
      </p:sp>
      <p:sp>
        <p:nvSpPr>
          <p:cNvPr id="3" name="object 3"/>
          <p:cNvSpPr/>
          <p:nvPr/>
        </p:nvSpPr>
        <p:spPr>
          <a:xfrm>
            <a:off x="981053" y="989857"/>
            <a:ext cx="5396016" cy="809942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717842" y="3942740"/>
            <a:ext cx="372745" cy="2850515"/>
          </a:xfrm>
          <a:prstGeom prst="rect">
            <a:avLst/>
          </a:prstGeom>
        </p:spPr>
        <p:txBody>
          <a:bodyPr vert="vert270" wrap="square" lIns="0" tIns="0" rIns="0" bIns="0" rtlCol="0">
            <a:spAutoFit/>
          </a:bodyPr>
          <a:lstStyle/>
          <a:p>
            <a:pPr marL="12700">
              <a:lnSpc>
                <a:spcPts val="2715"/>
              </a:lnSpc>
              <a:tabLst>
                <a:tab pos="701040" algn="l"/>
                <a:tab pos="1393190" algn="l"/>
                <a:tab pos="1929764" algn="l"/>
              </a:tabLst>
            </a:pPr>
            <a:r>
              <a:rPr sz="2400" b="1" spc="-10" dirty="0">
                <a:solidFill>
                  <a:srgbClr val="C00000"/>
                </a:solidFill>
                <a:latin typeface="MyriadPro-SemiExt"/>
                <a:cs typeface="MyriadPro-SemiExt"/>
              </a:rPr>
              <a:t>T</a:t>
            </a:r>
            <a:r>
              <a:rPr sz="2400" b="1" spc="10" dirty="0">
                <a:solidFill>
                  <a:srgbClr val="C00000"/>
                </a:solidFill>
                <a:latin typeface="MyriadPro-SemiExt"/>
                <a:cs typeface="MyriadPro-SemiExt"/>
              </a:rPr>
              <a:t>H</a:t>
            </a:r>
            <a:r>
              <a:rPr sz="2400" b="1" dirty="0">
                <a:solidFill>
                  <a:srgbClr val="C00000"/>
                </a:solidFill>
                <a:latin typeface="MyriadPro-SemiExt"/>
                <a:cs typeface="MyriadPro-SemiExt"/>
              </a:rPr>
              <a:t>E	C</a:t>
            </a:r>
            <a:r>
              <a:rPr sz="2400" b="1" spc="5" dirty="0">
                <a:solidFill>
                  <a:srgbClr val="C00000"/>
                </a:solidFill>
                <a:latin typeface="MyriadPro-SemiExt"/>
                <a:cs typeface="MyriadPro-SemiExt"/>
              </a:rPr>
              <a:t>P</a:t>
            </a:r>
            <a:r>
              <a:rPr sz="2400" b="1" dirty="0">
                <a:solidFill>
                  <a:srgbClr val="C00000"/>
                </a:solidFill>
                <a:latin typeface="MyriadPro-SemiExt"/>
                <a:cs typeface="MyriadPro-SemiExt"/>
              </a:rPr>
              <a:t>R	OF	</a:t>
            </a:r>
            <a:r>
              <a:rPr sz="2400" b="1" spc="5" dirty="0">
                <a:solidFill>
                  <a:srgbClr val="C00000"/>
                </a:solidFill>
                <a:latin typeface="MyriadPro-SemiExt"/>
                <a:cs typeface="MyriadPro-SemiExt"/>
              </a:rPr>
              <a:t>PE</a:t>
            </a:r>
            <a:r>
              <a:rPr sz="2400" b="1" spc="-5" dirty="0">
                <a:solidFill>
                  <a:srgbClr val="C00000"/>
                </a:solidFill>
                <a:latin typeface="MyriadPro-SemiExt"/>
                <a:cs typeface="MyriadPro-SemiExt"/>
              </a:rPr>
              <a:t>A</a:t>
            </a:r>
            <a:r>
              <a:rPr sz="2400" b="1" dirty="0">
                <a:solidFill>
                  <a:srgbClr val="C00000"/>
                </a:solidFill>
                <a:latin typeface="MyriadPro-SemiExt"/>
                <a:cs typeface="MyriadPro-SemiExt"/>
              </a:rPr>
              <a:t>CE</a:t>
            </a:r>
            <a:endParaRPr sz="2400">
              <a:latin typeface="MyriadPro-SemiExt"/>
              <a:cs typeface="MyriadPro-SemiEx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958" y="9544660"/>
            <a:ext cx="5462905" cy="513080"/>
          </a:xfrm>
          <a:prstGeom prst="rect">
            <a:avLst/>
          </a:prstGeom>
        </p:spPr>
        <p:txBody>
          <a:bodyPr vert="horz" wrap="square" lIns="0" tIns="88900" rIns="0" bIns="0" rtlCol="0">
            <a:spAutoFit/>
          </a:bodyPr>
          <a:lstStyle/>
          <a:p>
            <a:pPr marL="12700">
              <a:lnSpc>
                <a:spcPct val="100000"/>
              </a:lnSpc>
              <a:spcBef>
                <a:spcPts val="700"/>
              </a:spcBef>
            </a:pPr>
            <a:r>
              <a:rPr sz="1100" spc="-5" dirty="0">
                <a:latin typeface="Myriad Pro"/>
                <a:cs typeface="Myriad Pro"/>
              </a:rPr>
              <a:t>FSE FIELD HOSPITAL </a:t>
            </a:r>
            <a:r>
              <a:rPr sz="1100" dirty="0">
                <a:latin typeface="Myriad Pro"/>
                <a:cs typeface="Myriad Pro"/>
              </a:rPr>
              <a:t>© </a:t>
            </a:r>
            <a:r>
              <a:rPr sz="1100" spc="-5" dirty="0">
                <a:latin typeface="Myriad Pro"/>
                <a:cs typeface="Myriad Pro"/>
              </a:rPr>
              <a:t>Michael Hansen</a:t>
            </a:r>
            <a:r>
              <a:rPr sz="1100" spc="-15" dirty="0">
                <a:latin typeface="Myriad Pro"/>
                <a:cs typeface="Myriad Pro"/>
              </a:rPr>
              <a:t> </a:t>
            </a:r>
            <a:r>
              <a:rPr sz="1100" spc="-5" dirty="0">
                <a:latin typeface="Myriad Pro"/>
                <a:cs typeface="Myriad Pro"/>
              </a:rPr>
              <a:t>SJ</a:t>
            </a:r>
            <a:endParaRPr sz="1100">
              <a:latin typeface="Myriad Pro"/>
              <a:cs typeface="Myriad Pro"/>
            </a:endParaRPr>
          </a:p>
          <a:p>
            <a:pPr marL="12700">
              <a:lnSpc>
                <a:spcPct val="100000"/>
              </a:lnSpc>
              <a:spcBef>
                <a:spcPts val="600"/>
              </a:spcBef>
            </a:pPr>
            <a:r>
              <a:rPr sz="1100" spc="-5" dirty="0">
                <a:latin typeface="Myriad Pro"/>
                <a:cs typeface="Myriad Pro"/>
              </a:rPr>
              <a:t>Contact: </a:t>
            </a:r>
            <a:r>
              <a:rPr sz="1100" spc="-5" dirty="0">
                <a:latin typeface="Myriad Pro"/>
                <a:cs typeface="Myriad Pro"/>
                <a:hlinkClick r:id="rId2"/>
              </a:rPr>
              <a:t>field-hospital@fsecloud.life</a:t>
            </a:r>
            <a:r>
              <a:rPr sz="1100" spc="-5" dirty="0">
                <a:latin typeface="Myriad Pro"/>
                <a:cs typeface="Myriad Pro"/>
              </a:rPr>
              <a:t> </a:t>
            </a:r>
            <a:r>
              <a:rPr sz="1100" dirty="0">
                <a:latin typeface="Myriad Pro"/>
                <a:cs typeface="Myriad Pro"/>
              </a:rPr>
              <a:t>• </a:t>
            </a:r>
            <a:r>
              <a:rPr sz="1100" spc="-5" dirty="0">
                <a:latin typeface="Myriad Pro"/>
                <a:cs typeface="Myriad Pro"/>
                <a:hlinkClick r:id="rId3"/>
              </a:rPr>
              <a:t>www.fsecloud.life</a:t>
            </a:r>
            <a:r>
              <a:rPr sz="1100" spc="-5" dirty="0">
                <a:latin typeface="Myriad Pro"/>
                <a:cs typeface="Myriad Pro"/>
              </a:rPr>
              <a:t> </a:t>
            </a:r>
            <a:r>
              <a:rPr sz="1100" dirty="0">
                <a:latin typeface="Myriad Pro"/>
                <a:cs typeface="Myriad Pro"/>
              </a:rPr>
              <a:t>• </a:t>
            </a:r>
            <a:r>
              <a:rPr sz="1100" spc="-5" dirty="0">
                <a:latin typeface="Myriad Pro"/>
                <a:cs typeface="Myriad Pro"/>
              </a:rPr>
              <a:t>JISA ministries</a:t>
            </a:r>
            <a:r>
              <a:rPr sz="1100" spc="75" dirty="0">
                <a:latin typeface="Myriad Pro"/>
                <a:cs typeface="Myriad Pro"/>
              </a:rPr>
              <a:t> </a:t>
            </a:r>
            <a:r>
              <a:rPr sz="1100" spc="-5" dirty="0">
                <a:latin typeface="Myriad Pro"/>
                <a:cs typeface="Myriad Pro"/>
                <a:hlinkClick r:id="rId4"/>
              </a:rPr>
              <a:t>www.jisa.org.au</a:t>
            </a:r>
            <a:endParaRPr sz="1100">
              <a:latin typeface="Myriad Pro"/>
              <a:cs typeface="Myriad Pro"/>
            </a:endParaRPr>
          </a:p>
        </p:txBody>
      </p:sp>
      <p:sp>
        <p:nvSpPr>
          <p:cNvPr id="3" name="object 3"/>
          <p:cNvSpPr txBox="1">
            <a:spLocks noGrp="1"/>
          </p:cNvSpPr>
          <p:nvPr>
            <p:ph type="title"/>
          </p:nvPr>
        </p:nvSpPr>
        <p:spPr>
          <a:xfrm>
            <a:off x="822958" y="698754"/>
            <a:ext cx="26371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MyriadPro-SemiExt"/>
                <a:cs typeface="MyriadPro-SemiExt"/>
              </a:rPr>
              <a:t>THE CPR OF</a:t>
            </a:r>
            <a:r>
              <a:rPr sz="2400" b="1" spc="-100" dirty="0">
                <a:latin typeface="MyriadPro-SemiExt"/>
                <a:cs typeface="MyriadPro-SemiExt"/>
              </a:rPr>
              <a:t> </a:t>
            </a:r>
            <a:r>
              <a:rPr sz="2400" b="1" dirty="0">
                <a:latin typeface="MyriadPro-SemiExt"/>
                <a:cs typeface="MyriadPro-SemiExt"/>
              </a:rPr>
              <a:t>PEACE</a:t>
            </a:r>
            <a:endParaRPr sz="2400">
              <a:latin typeface="MyriadPro-SemiExt"/>
              <a:cs typeface="MyriadPro-SemiExt"/>
            </a:endParaRPr>
          </a:p>
        </p:txBody>
      </p:sp>
      <p:sp>
        <p:nvSpPr>
          <p:cNvPr id="4" name="object 4"/>
          <p:cNvSpPr txBox="1"/>
          <p:nvPr/>
        </p:nvSpPr>
        <p:spPr>
          <a:xfrm>
            <a:off x="5226049" y="644030"/>
            <a:ext cx="1059813" cy="259686"/>
          </a:xfrm>
          <a:prstGeom prst="rect">
            <a:avLst/>
          </a:prstGeom>
        </p:spPr>
        <p:txBody>
          <a:bodyPr vert="horz" wrap="square" lIns="0" tIns="13335" rIns="0" bIns="0" rtlCol="0">
            <a:spAutoFit/>
          </a:bodyPr>
          <a:lstStyle/>
          <a:p>
            <a:pPr marL="12700">
              <a:lnSpc>
                <a:spcPct val="100000"/>
              </a:lnSpc>
              <a:spcBef>
                <a:spcPts val="105"/>
              </a:spcBef>
            </a:pPr>
            <a:r>
              <a:rPr sz="1600" spc="-5" dirty="0">
                <a:latin typeface="Myriad Pro"/>
                <a:cs typeface="Myriad Pro"/>
              </a:rPr>
              <a:t>First</a:t>
            </a:r>
            <a:r>
              <a:rPr sz="1600" spc="-60" dirty="0">
                <a:latin typeface="Myriad Pro"/>
                <a:cs typeface="Myriad Pro"/>
              </a:rPr>
              <a:t> </a:t>
            </a:r>
            <a:r>
              <a:rPr sz="1600" spc="-5" dirty="0">
                <a:latin typeface="Myriad Pro"/>
                <a:cs typeface="Myriad Pro"/>
              </a:rPr>
              <a:t>Aid</a:t>
            </a:r>
            <a:endParaRPr sz="1600" dirty="0">
              <a:latin typeface="Myriad Pro"/>
              <a:cs typeface="Myriad Pro"/>
            </a:endParaRPr>
          </a:p>
        </p:txBody>
      </p:sp>
      <p:sp>
        <p:nvSpPr>
          <p:cNvPr id="5" name="object 5"/>
          <p:cNvSpPr txBox="1"/>
          <p:nvPr/>
        </p:nvSpPr>
        <p:spPr>
          <a:xfrm>
            <a:off x="822958" y="1378458"/>
            <a:ext cx="5763895" cy="1479892"/>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Myriad Pro"/>
                <a:cs typeface="Myriad Pro"/>
              </a:rPr>
              <a:t>As God’s chosen ones, holy and beloved, clothe yourselves with compassion, kindness, humility,  meekness, and patience. Above all, clothe yourselves with love, which binds everything together in  perfect harmony. And let the peace of Christ rule in your hearts. </a:t>
            </a:r>
            <a:endParaRPr lang="en-AU" sz="1100" spc="-5" dirty="0">
              <a:latin typeface="Myriad Pro"/>
              <a:cs typeface="Myriad Pro"/>
            </a:endParaRPr>
          </a:p>
          <a:p>
            <a:pPr marL="12700" marR="5080">
              <a:lnSpc>
                <a:spcPct val="100000"/>
              </a:lnSpc>
              <a:spcBef>
                <a:spcPts val="100"/>
              </a:spcBef>
            </a:pPr>
            <a:r>
              <a:rPr sz="1000" dirty="0">
                <a:latin typeface="Myriad Pro"/>
                <a:cs typeface="Myriad Pro"/>
              </a:rPr>
              <a:t>Col</a:t>
            </a:r>
            <a:r>
              <a:rPr sz="1000" spc="25" dirty="0">
                <a:latin typeface="Myriad Pro"/>
                <a:cs typeface="Myriad Pro"/>
              </a:rPr>
              <a:t> </a:t>
            </a:r>
            <a:r>
              <a:rPr sz="1000" spc="-5" dirty="0">
                <a:latin typeface="Myriad Pro"/>
                <a:cs typeface="Myriad Pro"/>
              </a:rPr>
              <a:t>3:12-16</a:t>
            </a:r>
            <a:endParaRPr sz="1000" dirty="0">
              <a:latin typeface="Myriad Pro"/>
              <a:cs typeface="Myriad Pro"/>
            </a:endParaRPr>
          </a:p>
          <a:p>
            <a:pPr>
              <a:lnSpc>
                <a:spcPct val="100000"/>
              </a:lnSpc>
              <a:spcBef>
                <a:spcPts val="10"/>
              </a:spcBef>
            </a:pPr>
            <a:endParaRPr sz="850" dirty="0">
              <a:latin typeface="Myriad Pro"/>
              <a:cs typeface="Myriad Pro"/>
            </a:endParaRPr>
          </a:p>
          <a:p>
            <a:pPr marL="12700">
              <a:lnSpc>
                <a:spcPct val="100000"/>
              </a:lnSpc>
            </a:pPr>
            <a:r>
              <a:rPr sz="1100" spc="-5" dirty="0">
                <a:latin typeface="Myriad Pro"/>
                <a:cs typeface="Myriad Pro"/>
              </a:rPr>
              <a:t>See, </a:t>
            </a:r>
            <a:r>
              <a:rPr sz="1100" dirty="0">
                <a:latin typeface="Myriad Pro"/>
                <a:cs typeface="Myriad Pro"/>
              </a:rPr>
              <a:t>I </a:t>
            </a:r>
            <a:r>
              <a:rPr sz="1100" spc="-5" dirty="0">
                <a:latin typeface="Myriad Pro"/>
                <a:cs typeface="Myriad Pro"/>
              </a:rPr>
              <a:t>open </a:t>
            </a:r>
            <a:r>
              <a:rPr sz="1100" dirty="0">
                <a:latin typeface="Myriad Pro"/>
                <a:cs typeface="Myriad Pro"/>
              </a:rPr>
              <a:t>my </a:t>
            </a:r>
            <a:r>
              <a:rPr sz="1100" spc="-5" dirty="0">
                <a:latin typeface="Myriad Pro"/>
                <a:cs typeface="Myriad Pro"/>
              </a:rPr>
              <a:t>mouth; the tongue in </a:t>
            </a:r>
            <a:r>
              <a:rPr sz="1100" dirty="0">
                <a:latin typeface="Myriad Pro"/>
                <a:cs typeface="Myriad Pro"/>
              </a:rPr>
              <a:t>my </a:t>
            </a:r>
            <a:r>
              <a:rPr sz="1100" spc="-5" dirty="0">
                <a:latin typeface="Myriad Pro"/>
                <a:cs typeface="Myriad Pro"/>
              </a:rPr>
              <a:t>mouth</a:t>
            </a:r>
            <a:r>
              <a:rPr sz="1100" spc="-15" dirty="0">
                <a:latin typeface="Myriad Pro"/>
                <a:cs typeface="Myriad Pro"/>
              </a:rPr>
              <a:t> </a:t>
            </a:r>
            <a:r>
              <a:rPr sz="1100" spc="-5" dirty="0">
                <a:latin typeface="Myriad Pro"/>
                <a:cs typeface="Myriad Pro"/>
              </a:rPr>
              <a:t>speaks.</a:t>
            </a:r>
            <a:endParaRPr sz="1100" dirty="0">
              <a:latin typeface="Myriad Pro"/>
              <a:cs typeface="Myriad Pro"/>
            </a:endParaRPr>
          </a:p>
          <a:p>
            <a:pPr marL="12700" marR="448309">
              <a:lnSpc>
                <a:spcPct val="100000"/>
              </a:lnSpc>
            </a:pPr>
            <a:r>
              <a:rPr sz="1100" dirty="0">
                <a:latin typeface="Myriad Pro"/>
                <a:cs typeface="Myriad Pro"/>
              </a:rPr>
              <a:t>My </a:t>
            </a:r>
            <a:r>
              <a:rPr sz="1100" spc="-5" dirty="0">
                <a:latin typeface="Myriad Pro"/>
                <a:cs typeface="Myriad Pro"/>
              </a:rPr>
              <a:t>words declare the uprightness of </a:t>
            </a:r>
            <a:r>
              <a:rPr sz="1100" dirty="0">
                <a:latin typeface="Myriad Pro"/>
                <a:cs typeface="Myriad Pro"/>
              </a:rPr>
              <a:t>my </a:t>
            </a:r>
            <a:r>
              <a:rPr sz="1100" spc="-5" dirty="0">
                <a:latin typeface="Myriad Pro"/>
                <a:cs typeface="Myriad Pro"/>
              </a:rPr>
              <a:t>heart, and what </a:t>
            </a:r>
            <a:r>
              <a:rPr sz="1100" dirty="0">
                <a:latin typeface="Myriad Pro"/>
                <a:cs typeface="Myriad Pro"/>
              </a:rPr>
              <a:t>my </a:t>
            </a:r>
            <a:r>
              <a:rPr sz="1100" spc="-5" dirty="0">
                <a:latin typeface="Myriad Pro"/>
                <a:cs typeface="Myriad Pro"/>
              </a:rPr>
              <a:t>lips know they speak sincerely.  The spirit of God has made me, and the breath of the Almighty gives </a:t>
            </a:r>
            <a:r>
              <a:rPr sz="1100" dirty="0">
                <a:latin typeface="Myriad Pro"/>
                <a:cs typeface="Myriad Pro"/>
              </a:rPr>
              <a:t>me </a:t>
            </a:r>
            <a:r>
              <a:rPr sz="1100" spc="-5" dirty="0">
                <a:latin typeface="Myriad Pro"/>
                <a:cs typeface="Myriad Pro"/>
              </a:rPr>
              <a:t>life. </a:t>
            </a:r>
            <a:r>
              <a:rPr sz="1000" dirty="0">
                <a:latin typeface="Myriad Pro"/>
                <a:cs typeface="Myriad Pro"/>
              </a:rPr>
              <a:t>Job</a:t>
            </a:r>
            <a:r>
              <a:rPr sz="1000" spc="45" dirty="0">
                <a:latin typeface="Myriad Pro"/>
                <a:cs typeface="Myriad Pro"/>
              </a:rPr>
              <a:t> </a:t>
            </a:r>
            <a:r>
              <a:rPr sz="1000" spc="-5" dirty="0">
                <a:latin typeface="Myriad Pro"/>
                <a:cs typeface="Myriad Pro"/>
              </a:rPr>
              <a:t>33:2-6</a:t>
            </a:r>
            <a:endParaRPr sz="1000" dirty="0">
              <a:latin typeface="Myriad Pro"/>
              <a:cs typeface="Myriad Pro"/>
            </a:endParaRPr>
          </a:p>
        </p:txBody>
      </p:sp>
      <p:sp>
        <p:nvSpPr>
          <p:cNvPr id="6" name="object 6"/>
          <p:cNvSpPr txBox="1"/>
          <p:nvPr/>
        </p:nvSpPr>
        <p:spPr>
          <a:xfrm>
            <a:off x="822958" y="3146893"/>
            <a:ext cx="580390"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C00000"/>
                </a:solidFill>
                <a:latin typeface="MyriadPro-Semibold"/>
                <a:cs typeface="MyriadPro-Semibold"/>
              </a:rPr>
              <a:t>1.</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Touch</a:t>
            </a:r>
            <a:endParaRPr sz="1100" dirty="0">
              <a:latin typeface="MyriadPro-Semibold"/>
              <a:cs typeface="MyriadPro-Semibold"/>
            </a:endParaRPr>
          </a:p>
        </p:txBody>
      </p:sp>
      <p:sp>
        <p:nvSpPr>
          <p:cNvPr id="7" name="object 7"/>
          <p:cNvSpPr txBox="1"/>
          <p:nvPr/>
        </p:nvSpPr>
        <p:spPr>
          <a:xfrm>
            <a:off x="1737358" y="2907771"/>
            <a:ext cx="4849494" cy="1767150"/>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touch the Heart of</a:t>
            </a:r>
            <a:r>
              <a:rPr sz="1100" b="1" spc="-15" dirty="0">
                <a:latin typeface="MyriadPro-Semibold"/>
                <a:cs typeface="MyriadPro-Semibold"/>
              </a:rPr>
              <a:t> </a:t>
            </a:r>
            <a:r>
              <a:rPr sz="1100" b="1" spc="-5" dirty="0">
                <a:latin typeface="MyriadPro-Semibold"/>
                <a:cs typeface="MyriadPro-Semibold"/>
              </a:rPr>
              <a:t>Peace.</a:t>
            </a:r>
            <a:endParaRPr sz="1100" dirty="0">
              <a:latin typeface="MyriadPro-Semibold"/>
              <a:cs typeface="MyriadPro-Semibold"/>
            </a:endParaRPr>
          </a:p>
          <a:p>
            <a:pPr marL="12700" marR="5080">
              <a:lnSpc>
                <a:spcPct val="100000"/>
              </a:lnSpc>
              <a:spcBef>
                <a:spcPts val="600"/>
              </a:spcBef>
            </a:pPr>
            <a:r>
              <a:rPr sz="1100" dirty="0">
                <a:latin typeface="Myriad Pro"/>
                <a:cs typeface="Myriad Pro"/>
              </a:rPr>
              <a:t>I </a:t>
            </a:r>
            <a:r>
              <a:rPr sz="1100" spc="-5" dirty="0">
                <a:latin typeface="Myriad Pro"/>
                <a:cs typeface="Myriad Pro"/>
              </a:rPr>
              <a:t>take </a:t>
            </a:r>
            <a:r>
              <a:rPr sz="1100" dirty="0">
                <a:latin typeface="Myriad Pro"/>
                <a:cs typeface="Myriad Pro"/>
              </a:rPr>
              <a:t>a </a:t>
            </a:r>
            <a:r>
              <a:rPr sz="1100" spc="-5" dirty="0">
                <a:latin typeface="Myriad Pro"/>
                <a:cs typeface="Myriad Pro"/>
              </a:rPr>
              <a:t>slow breath, in and out </a:t>
            </a:r>
            <a:r>
              <a:rPr sz="1100" dirty="0">
                <a:latin typeface="Myriad Pro"/>
                <a:cs typeface="Myriad Pro"/>
              </a:rPr>
              <a:t>– a </a:t>
            </a:r>
            <a:r>
              <a:rPr sz="1100" spc="-5" dirty="0">
                <a:latin typeface="Myriad Pro"/>
                <a:cs typeface="Myriad Pro"/>
              </a:rPr>
              <a:t>breath in to receive the Spirit of Peace, and </a:t>
            </a:r>
            <a:r>
              <a:rPr sz="1100" dirty="0">
                <a:latin typeface="Myriad Pro"/>
                <a:cs typeface="Myriad Pro"/>
              </a:rPr>
              <a:t>a </a:t>
            </a:r>
            <a:r>
              <a:rPr sz="1100" spc="-5" dirty="0">
                <a:latin typeface="Myriad Pro"/>
                <a:cs typeface="Myriad Pro"/>
              </a:rPr>
              <a:t>breath  out to breathe out all the anxiety, agitation, fears and burdens </a:t>
            </a:r>
            <a:r>
              <a:rPr sz="1100" dirty="0">
                <a:latin typeface="Myriad Pro"/>
                <a:cs typeface="Myriad Pro"/>
              </a:rPr>
              <a:t>I </a:t>
            </a:r>
            <a:r>
              <a:rPr sz="1100" spc="-5" dirty="0">
                <a:latin typeface="Myriad Pro"/>
                <a:cs typeface="Myriad Pro"/>
              </a:rPr>
              <a:t>carry within me. This  breath of body and Spirit, is life in every sense. </a:t>
            </a:r>
            <a:r>
              <a:rPr sz="1100" dirty="0">
                <a:latin typeface="Myriad Pro"/>
                <a:cs typeface="Myriad Pro"/>
              </a:rPr>
              <a:t>I </a:t>
            </a:r>
            <a:r>
              <a:rPr sz="1100" spc="-5" dirty="0">
                <a:latin typeface="Myriad Pro"/>
                <a:cs typeface="Myriad Pro"/>
              </a:rPr>
              <a:t>repeat, feeling peace settle </a:t>
            </a:r>
            <a:r>
              <a:rPr sz="1100" dirty="0">
                <a:latin typeface="Myriad Pro"/>
                <a:cs typeface="Myriad Pro"/>
              </a:rPr>
              <a:t>in</a:t>
            </a:r>
            <a:r>
              <a:rPr sz="1100" spc="50" dirty="0">
                <a:latin typeface="Myriad Pro"/>
                <a:cs typeface="Myriad Pro"/>
              </a:rPr>
              <a:t> </a:t>
            </a:r>
            <a:r>
              <a:rPr sz="1100" spc="-5" dirty="0">
                <a:latin typeface="Myriad Pro"/>
                <a:cs typeface="Myriad Pro"/>
              </a:rPr>
              <a:t>me.</a:t>
            </a:r>
            <a:endParaRPr sz="1100" dirty="0">
              <a:latin typeface="Myriad Pro"/>
              <a:cs typeface="Myriad Pro"/>
            </a:endParaRPr>
          </a:p>
          <a:p>
            <a:pPr marL="12700" marR="298450">
              <a:lnSpc>
                <a:spcPct val="100000"/>
              </a:lnSpc>
              <a:spcBef>
                <a:spcPts val="600"/>
              </a:spcBef>
            </a:pPr>
            <a:r>
              <a:rPr sz="1100" dirty="0">
                <a:latin typeface="Myriad Pro"/>
                <a:cs typeface="Myriad Pro"/>
              </a:rPr>
              <a:t>I </a:t>
            </a:r>
            <a:r>
              <a:rPr sz="1100" spc="-5" dirty="0">
                <a:latin typeface="Myriad Pro"/>
                <a:cs typeface="Myriad Pro"/>
              </a:rPr>
              <a:t>remember </a:t>
            </a:r>
            <a:r>
              <a:rPr sz="1100" dirty="0">
                <a:latin typeface="Myriad Pro"/>
                <a:cs typeface="Myriad Pro"/>
              </a:rPr>
              <a:t>a </a:t>
            </a:r>
            <a:r>
              <a:rPr sz="1100" spc="-5" dirty="0">
                <a:latin typeface="Myriad Pro"/>
                <a:cs typeface="Myriad Pro"/>
              </a:rPr>
              <a:t>small story of someone who gave </a:t>
            </a:r>
            <a:r>
              <a:rPr sz="1100" dirty="0">
                <a:latin typeface="Myriad Pro"/>
                <a:cs typeface="Myriad Pro"/>
              </a:rPr>
              <a:t>me </a:t>
            </a:r>
            <a:r>
              <a:rPr sz="1100" spc="-5" dirty="0">
                <a:latin typeface="Myriad Pro"/>
                <a:cs typeface="Myriad Pro"/>
              </a:rPr>
              <a:t>deep peace when </a:t>
            </a:r>
            <a:r>
              <a:rPr sz="1100" dirty="0">
                <a:latin typeface="Myriad Pro"/>
                <a:cs typeface="Myriad Pro"/>
              </a:rPr>
              <a:t>I </a:t>
            </a:r>
            <a:r>
              <a:rPr sz="1100" spc="-5" dirty="0">
                <a:latin typeface="Myriad Pro"/>
                <a:cs typeface="Myriad Pro"/>
              </a:rPr>
              <a:t>was afraid  and lost in the demands of ever-changing distress. </a:t>
            </a:r>
            <a:r>
              <a:rPr sz="1100" dirty="0">
                <a:latin typeface="Myriad Pro"/>
                <a:cs typeface="Myriad Pro"/>
              </a:rPr>
              <a:t>I </a:t>
            </a:r>
            <a:r>
              <a:rPr sz="1100" spc="-5" dirty="0">
                <a:latin typeface="Myriad Pro"/>
                <a:cs typeface="Myriad Pro"/>
              </a:rPr>
              <a:t>hold that  memory</a:t>
            </a:r>
            <a:r>
              <a:rPr lang="en-AU" sz="1100" spc="-5" dirty="0">
                <a:latin typeface="Myriad Pro"/>
                <a:cs typeface="Myriad Pro"/>
              </a:rPr>
              <a:t> </a:t>
            </a:r>
            <a:r>
              <a:rPr sz="1100" spc="-5" dirty="0">
                <a:latin typeface="Myriad Pro"/>
                <a:cs typeface="Myriad Pro"/>
              </a:rPr>
              <a:t>feeling touched by the Spirit of Peace ... </a:t>
            </a:r>
            <a:r>
              <a:rPr sz="1100" dirty="0">
                <a:latin typeface="Myriad Pro"/>
                <a:cs typeface="Myriad Pro"/>
              </a:rPr>
              <a:t>I </a:t>
            </a:r>
            <a:r>
              <a:rPr sz="1100" spc="-5" dirty="0">
                <a:latin typeface="Myriad Pro"/>
                <a:cs typeface="Myriad Pro"/>
              </a:rPr>
              <a:t>begin to understand how such peace  is so desirable in these unsettling</a:t>
            </a:r>
            <a:r>
              <a:rPr sz="1100" spc="-10" dirty="0">
                <a:latin typeface="Myriad Pro"/>
                <a:cs typeface="Myriad Pro"/>
              </a:rPr>
              <a:t> </a:t>
            </a:r>
            <a:r>
              <a:rPr sz="1100" spc="-5" dirty="0">
                <a:latin typeface="Myriad Pro"/>
                <a:cs typeface="Myriad Pro"/>
              </a:rPr>
              <a:t>times.</a:t>
            </a:r>
            <a:endParaRPr sz="1100" dirty="0">
              <a:latin typeface="Myriad Pro"/>
              <a:cs typeface="Myriad Pro"/>
            </a:endParaRPr>
          </a:p>
        </p:txBody>
      </p:sp>
      <p:sp>
        <p:nvSpPr>
          <p:cNvPr id="8" name="object 8"/>
          <p:cNvSpPr txBox="1"/>
          <p:nvPr/>
        </p:nvSpPr>
        <p:spPr>
          <a:xfrm>
            <a:off x="822959" y="4836180"/>
            <a:ext cx="822324"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2.</a:t>
            </a:r>
            <a:r>
              <a:rPr sz="1100" b="1" spc="55" dirty="0">
                <a:solidFill>
                  <a:srgbClr val="C00000"/>
                </a:solidFill>
                <a:latin typeface="MyriadPro-Semibold"/>
                <a:cs typeface="MyriadPro-Semibold"/>
              </a:rPr>
              <a:t> </a:t>
            </a:r>
            <a:r>
              <a:rPr sz="1100" b="1" spc="-5" dirty="0">
                <a:solidFill>
                  <a:srgbClr val="C00000"/>
                </a:solidFill>
                <a:latin typeface="MyriadPro-Semibold"/>
                <a:cs typeface="MyriadPro-Semibold"/>
              </a:rPr>
              <a:t>Desire</a:t>
            </a:r>
            <a:endParaRPr sz="1100" dirty="0">
              <a:latin typeface="MyriadPro-Semibold"/>
              <a:cs typeface="MyriadPro-Semibold"/>
            </a:endParaRPr>
          </a:p>
        </p:txBody>
      </p:sp>
      <p:sp>
        <p:nvSpPr>
          <p:cNvPr id="9" name="object 9"/>
          <p:cNvSpPr txBox="1"/>
          <p:nvPr/>
        </p:nvSpPr>
        <p:spPr>
          <a:xfrm>
            <a:off x="1737358" y="4724342"/>
            <a:ext cx="4849494" cy="1166986"/>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desire the Gift of</a:t>
            </a:r>
            <a:r>
              <a:rPr sz="1100" b="1" spc="-15" dirty="0">
                <a:latin typeface="MyriadPro-Semibold"/>
                <a:cs typeface="MyriadPro-Semibold"/>
              </a:rPr>
              <a:t> </a:t>
            </a:r>
            <a:r>
              <a:rPr sz="1100" b="1" spc="-5" dirty="0">
                <a:latin typeface="MyriadPro-Semibold"/>
                <a:cs typeface="MyriadPro-Semibold"/>
              </a:rPr>
              <a:t>Peace.</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slowly and prayerfully read the prayer texts above.</a:t>
            </a:r>
            <a:endParaRPr sz="1100" dirty="0">
              <a:latin typeface="Myriad Pro"/>
              <a:cs typeface="Myriad Pro"/>
            </a:endParaRPr>
          </a:p>
          <a:p>
            <a:pPr marL="12700">
              <a:lnSpc>
                <a:spcPct val="100000"/>
              </a:lnSpc>
              <a:spcBef>
                <a:spcPts val="600"/>
              </a:spcBef>
            </a:pPr>
            <a:r>
              <a:rPr sz="1100" dirty="0">
                <a:latin typeface="Myriad Pro"/>
                <a:cs typeface="Myriad Pro"/>
              </a:rPr>
              <a:t>I </a:t>
            </a:r>
            <a:r>
              <a:rPr sz="1100" spc="-5" dirty="0">
                <a:latin typeface="Myriad Pro"/>
                <a:cs typeface="Myriad Pro"/>
              </a:rPr>
              <a:t>name all the places in </a:t>
            </a:r>
            <a:r>
              <a:rPr sz="1100" dirty="0">
                <a:latin typeface="Myriad Pro"/>
                <a:cs typeface="Myriad Pro"/>
              </a:rPr>
              <a:t>my </a:t>
            </a:r>
            <a:r>
              <a:rPr sz="1100" spc="-5" dirty="0">
                <a:latin typeface="Myriad Pro"/>
                <a:cs typeface="Myriad Pro"/>
              </a:rPr>
              <a:t>life where </a:t>
            </a:r>
            <a:r>
              <a:rPr sz="1100" dirty="0">
                <a:latin typeface="Myriad Pro"/>
                <a:cs typeface="Myriad Pro"/>
              </a:rPr>
              <a:t>I </a:t>
            </a:r>
            <a:r>
              <a:rPr sz="1100" spc="-5" dirty="0">
                <a:latin typeface="Myriad Pro"/>
                <a:cs typeface="Myriad Pro"/>
              </a:rPr>
              <a:t>desire the gift of peace</a:t>
            </a:r>
            <a:r>
              <a:rPr sz="1100" spc="-15" dirty="0">
                <a:latin typeface="Myriad Pro"/>
                <a:cs typeface="Myriad Pro"/>
              </a:rPr>
              <a:t> </a:t>
            </a:r>
            <a:r>
              <a:rPr sz="1100" dirty="0">
                <a:latin typeface="Myriad Pro"/>
                <a:cs typeface="Myriad Pro"/>
              </a:rPr>
              <a:t>…</a:t>
            </a:r>
          </a:p>
          <a:p>
            <a:pPr marL="12700" marR="5080">
              <a:lnSpc>
                <a:spcPct val="100000"/>
              </a:lnSpc>
              <a:spcBef>
                <a:spcPts val="600"/>
              </a:spcBef>
            </a:pPr>
            <a:r>
              <a:rPr sz="1100" dirty="0">
                <a:latin typeface="Myriad Pro"/>
                <a:cs typeface="Myriad Pro"/>
              </a:rPr>
              <a:t>I </a:t>
            </a:r>
            <a:r>
              <a:rPr sz="1100" spc="-5" dirty="0">
                <a:latin typeface="Myriad Pro"/>
                <a:cs typeface="Myriad Pro"/>
              </a:rPr>
              <a:t>ask the Spirit for peace, serenity and harmony in </a:t>
            </a:r>
            <a:r>
              <a:rPr sz="1100" dirty="0">
                <a:latin typeface="Myriad Pro"/>
                <a:cs typeface="Myriad Pro"/>
              </a:rPr>
              <a:t>my </a:t>
            </a:r>
            <a:r>
              <a:rPr sz="1100" spc="-5" dirty="0">
                <a:latin typeface="Myriad Pro"/>
                <a:cs typeface="Myriad Pro"/>
              </a:rPr>
              <a:t>heart, and for the breath that  gives </a:t>
            </a:r>
            <a:r>
              <a:rPr sz="1100" dirty="0">
                <a:latin typeface="Myriad Pro"/>
                <a:cs typeface="Myriad Pro"/>
              </a:rPr>
              <a:t>me</a:t>
            </a:r>
            <a:r>
              <a:rPr sz="1100" spc="-10" dirty="0">
                <a:latin typeface="Myriad Pro"/>
                <a:cs typeface="Myriad Pro"/>
              </a:rPr>
              <a:t> </a:t>
            </a:r>
            <a:r>
              <a:rPr sz="1100" spc="-5" dirty="0">
                <a:latin typeface="Myriad Pro"/>
                <a:cs typeface="Myriad Pro"/>
              </a:rPr>
              <a:t>Life.</a:t>
            </a:r>
            <a:endParaRPr sz="1100" dirty="0">
              <a:latin typeface="Myriad Pro"/>
              <a:cs typeface="Myriad Pro"/>
            </a:endParaRPr>
          </a:p>
        </p:txBody>
      </p:sp>
      <p:sp>
        <p:nvSpPr>
          <p:cNvPr id="10" name="object 10"/>
          <p:cNvSpPr txBox="1"/>
          <p:nvPr/>
        </p:nvSpPr>
        <p:spPr>
          <a:xfrm>
            <a:off x="822958" y="6163540"/>
            <a:ext cx="580390" cy="182742"/>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00000"/>
                </a:solidFill>
                <a:latin typeface="MyriadPro-Semibold"/>
                <a:cs typeface="MyriadPro-Semibold"/>
              </a:rPr>
              <a:t>3.</a:t>
            </a:r>
            <a:r>
              <a:rPr sz="1100" b="1" spc="50" dirty="0">
                <a:solidFill>
                  <a:srgbClr val="C00000"/>
                </a:solidFill>
                <a:latin typeface="MyriadPro-Semibold"/>
                <a:cs typeface="MyriadPro-Semibold"/>
              </a:rPr>
              <a:t> </a:t>
            </a:r>
            <a:r>
              <a:rPr sz="1100" b="1" spc="-5" dirty="0">
                <a:solidFill>
                  <a:srgbClr val="C00000"/>
                </a:solidFill>
                <a:latin typeface="MyriadPro-Semibold"/>
                <a:cs typeface="MyriadPro-Semibold"/>
              </a:rPr>
              <a:t>Peace</a:t>
            </a:r>
            <a:endParaRPr sz="1100">
              <a:latin typeface="MyriadPro-Semibold"/>
              <a:cs typeface="MyriadPro-Semibold"/>
            </a:endParaRPr>
          </a:p>
        </p:txBody>
      </p:sp>
      <p:sp>
        <p:nvSpPr>
          <p:cNvPr id="11" name="object 11"/>
          <p:cNvSpPr txBox="1"/>
          <p:nvPr/>
        </p:nvSpPr>
        <p:spPr>
          <a:xfrm>
            <a:off x="1645284" y="6182107"/>
            <a:ext cx="5129530" cy="1751762"/>
          </a:xfrm>
          <a:prstGeom prst="rect">
            <a:avLst/>
          </a:prstGeom>
        </p:spPr>
        <p:txBody>
          <a:bodyPr vert="horz" wrap="square" lIns="0" tIns="88900" rIns="0" bIns="0" rtlCol="0">
            <a:spAutoFit/>
          </a:bodyPr>
          <a:lstStyle/>
          <a:p>
            <a:pPr marL="12700">
              <a:lnSpc>
                <a:spcPct val="100000"/>
              </a:lnSpc>
              <a:spcBef>
                <a:spcPts val="700"/>
              </a:spcBef>
            </a:pPr>
            <a:r>
              <a:rPr sz="1100" b="1" dirty="0">
                <a:latin typeface="MyriadPro-Semibold"/>
                <a:cs typeface="MyriadPro-Semibold"/>
              </a:rPr>
              <a:t>I </a:t>
            </a:r>
            <a:r>
              <a:rPr sz="1100" b="1" spc="-5" dirty="0">
                <a:latin typeface="MyriadPro-Semibold"/>
                <a:cs typeface="MyriadPro-Semibold"/>
              </a:rPr>
              <a:t>breathe in the Spirit of</a:t>
            </a:r>
            <a:r>
              <a:rPr sz="1100" b="1" spc="-10" dirty="0">
                <a:latin typeface="MyriadPro-Semibold"/>
                <a:cs typeface="MyriadPro-Semibold"/>
              </a:rPr>
              <a:t> </a:t>
            </a:r>
            <a:r>
              <a:rPr sz="1100" b="1" spc="-5" dirty="0">
                <a:latin typeface="MyriadPro-Semibold"/>
                <a:cs typeface="MyriadPro-Semibold"/>
              </a:rPr>
              <a:t>Peace.</a:t>
            </a:r>
            <a:endParaRPr sz="1100" dirty="0">
              <a:latin typeface="MyriadPro-Semibold"/>
              <a:cs typeface="MyriadPro-Semibold"/>
            </a:endParaRPr>
          </a:p>
          <a:p>
            <a:pPr marL="12700">
              <a:lnSpc>
                <a:spcPct val="100000"/>
              </a:lnSpc>
              <a:spcBef>
                <a:spcPts val="600"/>
              </a:spcBef>
            </a:pPr>
            <a:r>
              <a:rPr sz="1100" dirty="0">
                <a:latin typeface="Myriad Pro"/>
                <a:cs typeface="Myriad Pro"/>
              </a:rPr>
              <a:t>I </a:t>
            </a:r>
            <a:r>
              <a:rPr sz="1100" spc="-5" dirty="0">
                <a:latin typeface="Myriad Pro"/>
                <a:cs typeface="Myriad Pro"/>
              </a:rPr>
              <a:t>imagine and feel the Spirit of Peace breathing deep, harmonious peace into</a:t>
            </a:r>
            <a:r>
              <a:rPr sz="1100" spc="30" dirty="0">
                <a:latin typeface="Myriad Pro"/>
                <a:cs typeface="Myriad Pro"/>
              </a:rPr>
              <a:t> </a:t>
            </a:r>
            <a:r>
              <a:rPr sz="1100" spc="-5" dirty="0">
                <a:latin typeface="Myriad Pro"/>
                <a:cs typeface="Myriad Pro"/>
              </a:rPr>
              <a:t>me.</a:t>
            </a:r>
            <a:endParaRPr sz="1100" dirty="0">
              <a:latin typeface="Myriad Pro"/>
              <a:cs typeface="Myriad Pro"/>
            </a:endParaRPr>
          </a:p>
          <a:p>
            <a:pPr marL="12700" marR="120014">
              <a:lnSpc>
                <a:spcPct val="100000"/>
              </a:lnSpc>
              <a:spcBef>
                <a:spcPts val="600"/>
              </a:spcBef>
            </a:pPr>
            <a:r>
              <a:rPr sz="1100" dirty="0">
                <a:latin typeface="Myriad Pro"/>
                <a:cs typeface="Myriad Pro"/>
              </a:rPr>
              <a:t>I </a:t>
            </a:r>
            <a:r>
              <a:rPr sz="1100" spc="-5" dirty="0">
                <a:latin typeface="Myriad Pro"/>
                <a:cs typeface="Myriad Pro"/>
              </a:rPr>
              <a:t>breathe it in deeply, wait, then breathe it out to into </a:t>
            </a:r>
            <a:r>
              <a:rPr sz="1100" dirty="0">
                <a:latin typeface="Myriad Pro"/>
                <a:cs typeface="Myriad Pro"/>
              </a:rPr>
              <a:t>my </a:t>
            </a:r>
            <a:r>
              <a:rPr sz="1100" spc="-5" dirty="0">
                <a:latin typeface="Myriad Pro"/>
                <a:cs typeface="Myriad Pro"/>
              </a:rPr>
              <a:t>agitations and worries, into  </a:t>
            </a:r>
            <a:r>
              <a:rPr sz="1100" dirty="0">
                <a:latin typeface="Myriad Pro"/>
                <a:cs typeface="Myriad Pro"/>
              </a:rPr>
              <a:t>my </a:t>
            </a:r>
            <a:r>
              <a:rPr sz="1100" spc="-5" dirty="0">
                <a:latin typeface="Myriad Pro"/>
                <a:cs typeface="Myriad Pro"/>
              </a:rPr>
              <a:t>spiritual life, desires and relationships. And </a:t>
            </a:r>
            <a:r>
              <a:rPr sz="1100" dirty="0">
                <a:latin typeface="Myriad Pro"/>
                <a:cs typeface="Myriad Pro"/>
              </a:rPr>
              <a:t>I </a:t>
            </a:r>
            <a:r>
              <a:rPr sz="1100" spc="-5" dirty="0">
                <a:latin typeface="Myriad Pro"/>
                <a:cs typeface="Myriad Pro"/>
              </a:rPr>
              <a:t>pray this peace spreads</a:t>
            </a:r>
            <a:r>
              <a:rPr sz="1100" spc="5" dirty="0">
                <a:latin typeface="Myriad Pro"/>
                <a:cs typeface="Myriad Pro"/>
              </a:rPr>
              <a:t> </a:t>
            </a:r>
            <a:r>
              <a:rPr sz="1100" spc="-5" dirty="0">
                <a:latin typeface="Myriad Pro"/>
                <a:cs typeface="Myriad Pro"/>
              </a:rPr>
              <a:t>far.</a:t>
            </a:r>
            <a:endParaRPr sz="1100" dirty="0">
              <a:latin typeface="Myriad Pro"/>
              <a:cs typeface="Myriad Pro"/>
            </a:endParaRPr>
          </a:p>
          <a:p>
            <a:pPr marL="12700">
              <a:lnSpc>
                <a:spcPct val="100000"/>
              </a:lnSpc>
              <a:spcBef>
                <a:spcPts val="600"/>
              </a:spcBef>
            </a:pPr>
            <a:r>
              <a:rPr sz="1100" dirty="0">
                <a:latin typeface="Myriad Pro"/>
                <a:cs typeface="Myriad Pro"/>
              </a:rPr>
              <a:t>I </a:t>
            </a:r>
            <a:r>
              <a:rPr sz="1100" spc="-5" dirty="0">
                <a:latin typeface="Myriad Pro"/>
                <a:cs typeface="Myriad Pro"/>
              </a:rPr>
              <a:t>repeat as desired </a:t>
            </a:r>
            <a:r>
              <a:rPr sz="1100" dirty="0">
                <a:latin typeface="Myriad Pro"/>
                <a:cs typeface="Myriad Pro"/>
              </a:rPr>
              <a:t>– </a:t>
            </a:r>
            <a:r>
              <a:rPr sz="1100" spc="-5" dirty="0">
                <a:latin typeface="Myriad Pro"/>
                <a:cs typeface="Myriad Pro"/>
              </a:rPr>
              <a:t>breathing, peaceful, in harmony</a:t>
            </a:r>
            <a:r>
              <a:rPr sz="1100" spc="-10" dirty="0">
                <a:latin typeface="Myriad Pro"/>
                <a:cs typeface="Myriad Pro"/>
              </a:rPr>
              <a:t> </a:t>
            </a:r>
            <a:r>
              <a:rPr sz="1100" dirty="0">
                <a:latin typeface="Myriad Pro"/>
                <a:cs typeface="Myriad Pro"/>
              </a:rPr>
              <a:t>…</a:t>
            </a:r>
          </a:p>
          <a:p>
            <a:pPr marL="12700" marR="5080">
              <a:lnSpc>
                <a:spcPct val="100000"/>
              </a:lnSpc>
              <a:spcBef>
                <a:spcPts val="600"/>
              </a:spcBef>
            </a:pPr>
            <a:r>
              <a:rPr sz="1100" dirty="0">
                <a:latin typeface="Myriad Pro"/>
                <a:cs typeface="Myriad Pro"/>
              </a:rPr>
              <a:t>I </a:t>
            </a:r>
            <a:r>
              <a:rPr sz="1100" spc="-5" dirty="0">
                <a:latin typeface="Myriad Pro"/>
                <a:cs typeface="Myriad Pro"/>
              </a:rPr>
              <a:t>conclude in thanks, considering two questions. Firstly, if possible, how might </a:t>
            </a:r>
            <a:r>
              <a:rPr sz="1100" dirty="0">
                <a:latin typeface="Myriad Pro"/>
                <a:cs typeface="Myriad Pro"/>
              </a:rPr>
              <a:t>I </a:t>
            </a:r>
            <a:r>
              <a:rPr sz="1100" spc="-5" dirty="0">
                <a:latin typeface="Myriad Pro"/>
                <a:cs typeface="Myriad Pro"/>
              </a:rPr>
              <a:t>make  contact and reconnect with the one who brought </a:t>
            </a:r>
            <a:r>
              <a:rPr sz="1100" dirty="0">
                <a:latin typeface="Myriad Pro"/>
                <a:cs typeface="Myriad Pro"/>
              </a:rPr>
              <a:t>me </a:t>
            </a:r>
            <a:r>
              <a:rPr sz="1100" spc="-5" dirty="0">
                <a:latin typeface="Myriad Pro"/>
                <a:cs typeface="Myriad Pro"/>
              </a:rPr>
              <a:t>great peace? Secondly, to whom  and how do </a:t>
            </a:r>
            <a:r>
              <a:rPr sz="1100" dirty="0">
                <a:latin typeface="Myriad Pro"/>
                <a:cs typeface="Myriad Pro"/>
              </a:rPr>
              <a:t>I </a:t>
            </a:r>
            <a:r>
              <a:rPr sz="1100" spc="-5" dirty="0">
                <a:latin typeface="Myriad Pro"/>
                <a:cs typeface="Myriad Pro"/>
              </a:rPr>
              <a:t>pass on this exercise </a:t>
            </a:r>
            <a:r>
              <a:rPr sz="1100" dirty="0">
                <a:latin typeface="Myriad Pro"/>
                <a:cs typeface="Myriad Pro"/>
              </a:rPr>
              <a:t>- </a:t>
            </a:r>
            <a:r>
              <a:rPr sz="1100" spc="-5" dirty="0">
                <a:latin typeface="Myriad Pro"/>
                <a:cs typeface="Myriad Pro"/>
              </a:rPr>
              <a:t>who urgently needs peace now?</a:t>
            </a:r>
            <a:endParaRPr sz="1100" dirty="0">
              <a:latin typeface="Myriad Pro"/>
              <a:cs typeface="Myriad Pro"/>
            </a:endParaRPr>
          </a:p>
        </p:txBody>
      </p:sp>
      <p:sp>
        <p:nvSpPr>
          <p:cNvPr id="12" name="object 12"/>
          <p:cNvSpPr txBox="1"/>
          <p:nvPr/>
        </p:nvSpPr>
        <p:spPr>
          <a:xfrm>
            <a:off x="822958" y="8693658"/>
            <a:ext cx="82232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Myriad Pro"/>
                <a:cs typeface="Myriad Pro"/>
              </a:rPr>
              <a:t>PRAYER</a:t>
            </a:r>
            <a:r>
              <a:rPr sz="1100" spc="-55" dirty="0">
                <a:latin typeface="Myriad Pro"/>
                <a:cs typeface="Myriad Pro"/>
              </a:rPr>
              <a:t> </a:t>
            </a:r>
            <a:r>
              <a:rPr sz="1100" spc="-5" dirty="0">
                <a:latin typeface="Myriad Pro"/>
                <a:cs typeface="Myriad Pro"/>
              </a:rPr>
              <a:t>TIME:</a:t>
            </a:r>
            <a:endParaRPr sz="1100">
              <a:latin typeface="Myriad Pro"/>
              <a:cs typeface="Myriad Pro"/>
            </a:endParaRPr>
          </a:p>
        </p:txBody>
      </p:sp>
      <p:sp>
        <p:nvSpPr>
          <p:cNvPr id="13" name="object 13"/>
          <p:cNvSpPr txBox="1"/>
          <p:nvPr/>
        </p:nvSpPr>
        <p:spPr>
          <a:xfrm>
            <a:off x="1737358" y="8693658"/>
            <a:ext cx="4892040" cy="528955"/>
          </a:xfrm>
          <a:prstGeom prst="rect">
            <a:avLst/>
          </a:prstGeom>
        </p:spPr>
        <p:txBody>
          <a:bodyPr vert="horz" wrap="square" lIns="0" tIns="12700" rIns="0" bIns="0" rtlCol="0">
            <a:spAutoFit/>
          </a:bodyPr>
          <a:lstStyle/>
          <a:p>
            <a:pPr marL="12700" marR="835660">
              <a:lnSpc>
                <a:spcPct val="100000"/>
              </a:lnSpc>
              <a:spcBef>
                <a:spcPts val="100"/>
              </a:spcBef>
            </a:pPr>
            <a:r>
              <a:rPr sz="1100" spc="-5" dirty="0">
                <a:latin typeface="Myriad Pro"/>
                <a:cs typeface="Myriad Pro"/>
              </a:rPr>
              <a:t>Go gently, using the generous time you have put aside for this prayer.  The three dots </a:t>
            </a:r>
            <a:r>
              <a:rPr sz="1100" dirty="0">
                <a:latin typeface="Myriad Pro"/>
                <a:cs typeface="Myriad Pro"/>
              </a:rPr>
              <a:t>… </a:t>
            </a:r>
            <a:r>
              <a:rPr sz="1100" spc="-5" dirty="0">
                <a:latin typeface="Myriad Pro"/>
                <a:cs typeface="Myriad Pro"/>
              </a:rPr>
              <a:t>indicate the places to</a:t>
            </a:r>
            <a:r>
              <a:rPr sz="1100" spc="-10" dirty="0">
                <a:latin typeface="Myriad Pro"/>
                <a:cs typeface="Myriad Pro"/>
              </a:rPr>
              <a:t> </a:t>
            </a:r>
            <a:r>
              <a:rPr sz="1100" spc="-5" dirty="0">
                <a:latin typeface="Myriad Pro"/>
                <a:cs typeface="Myriad Pro"/>
              </a:rPr>
              <a:t>pause.</a:t>
            </a:r>
            <a:endParaRPr sz="1100">
              <a:latin typeface="Myriad Pro"/>
              <a:cs typeface="Myriad Pro"/>
            </a:endParaRPr>
          </a:p>
          <a:p>
            <a:pPr marL="12700">
              <a:lnSpc>
                <a:spcPct val="100000"/>
              </a:lnSpc>
            </a:pPr>
            <a:r>
              <a:rPr sz="1100" spc="-5" dirty="0">
                <a:latin typeface="Myriad Pro"/>
                <a:cs typeface="Myriad Pro"/>
              </a:rPr>
              <a:t>If you are specially moved at any of the steps, remain there for the rest of the</a:t>
            </a:r>
            <a:r>
              <a:rPr sz="1100" spc="95" dirty="0">
                <a:latin typeface="Myriad Pro"/>
                <a:cs typeface="Myriad Pro"/>
              </a:rPr>
              <a:t> </a:t>
            </a:r>
            <a:r>
              <a:rPr sz="1100" spc="-5" dirty="0">
                <a:latin typeface="Myriad Pro"/>
                <a:cs typeface="Myriad Pro"/>
              </a:rPr>
              <a:t>prayer.</a:t>
            </a:r>
            <a:endParaRPr sz="1100">
              <a:latin typeface="Myriad Pro"/>
              <a:cs typeface="Myriad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54250" y="9626346"/>
            <a:ext cx="2500583" cy="421005"/>
          </a:xfrm>
          <a:prstGeom prst="rect">
            <a:avLst/>
          </a:prstGeom>
        </p:spPr>
        <p:txBody>
          <a:bodyPr vert="horz" wrap="square" lIns="0" tIns="11430" rIns="0" bIns="0" rtlCol="0">
            <a:spAutoFit/>
          </a:bodyPr>
          <a:lstStyle/>
          <a:p>
            <a:pPr marL="12700">
              <a:lnSpc>
                <a:spcPct val="100000"/>
              </a:lnSpc>
              <a:spcBef>
                <a:spcPts val="90"/>
              </a:spcBef>
            </a:pPr>
            <a:r>
              <a:rPr sz="2600" spc="-5" dirty="0">
                <a:latin typeface="Myriad Pro"/>
                <a:cs typeface="Myriad Pro"/>
              </a:rPr>
              <a:t>Field</a:t>
            </a:r>
            <a:r>
              <a:rPr sz="2600" spc="-60" dirty="0">
                <a:latin typeface="Myriad Pro"/>
                <a:cs typeface="Myriad Pro"/>
              </a:rPr>
              <a:t> </a:t>
            </a:r>
            <a:r>
              <a:rPr sz="2600" spc="-5" dirty="0">
                <a:latin typeface="Myriad Pro"/>
                <a:cs typeface="Myriad Pro"/>
              </a:rPr>
              <a:t>Hospital</a:t>
            </a:r>
            <a:endParaRPr sz="2600" dirty="0">
              <a:latin typeface="Myriad Pro"/>
              <a:cs typeface="Myriad Pro"/>
            </a:endParaRPr>
          </a:p>
        </p:txBody>
      </p:sp>
      <p:sp>
        <p:nvSpPr>
          <p:cNvPr id="3" name="object 3"/>
          <p:cNvSpPr/>
          <p:nvPr/>
        </p:nvSpPr>
        <p:spPr>
          <a:xfrm>
            <a:off x="873030" y="1132805"/>
            <a:ext cx="5568879" cy="835151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772706" y="3771138"/>
            <a:ext cx="372745" cy="3149600"/>
          </a:xfrm>
          <a:prstGeom prst="rect">
            <a:avLst/>
          </a:prstGeom>
        </p:spPr>
        <p:txBody>
          <a:bodyPr vert="vert270" wrap="square" lIns="0" tIns="0" rIns="0" bIns="0" rtlCol="0">
            <a:spAutoFit/>
          </a:bodyPr>
          <a:lstStyle/>
          <a:p>
            <a:pPr marL="12700">
              <a:lnSpc>
                <a:spcPts val="2715"/>
              </a:lnSpc>
              <a:tabLst>
                <a:tab pos="1749425" algn="l"/>
              </a:tabLst>
            </a:pPr>
            <a:r>
              <a:rPr sz="2400" b="1" spc="-5" dirty="0">
                <a:solidFill>
                  <a:srgbClr val="C00000"/>
                </a:solidFill>
                <a:latin typeface="MyriadPro-SemiExt"/>
                <a:cs typeface="MyriadPro-SemiExt"/>
              </a:rPr>
              <a:t>R</a:t>
            </a:r>
            <a:r>
              <a:rPr sz="2400" b="1" spc="5" dirty="0">
                <a:solidFill>
                  <a:srgbClr val="C00000"/>
                </a:solidFill>
                <a:latin typeface="MyriadPro-SemiExt"/>
                <a:cs typeface="MyriadPro-SemiExt"/>
              </a:rPr>
              <a:t>ES</a:t>
            </a:r>
            <a:r>
              <a:rPr sz="2400" b="1" spc="-10" dirty="0">
                <a:solidFill>
                  <a:srgbClr val="C00000"/>
                </a:solidFill>
                <a:latin typeface="MyriadPro-SemiExt"/>
                <a:cs typeface="MyriadPro-SemiExt"/>
              </a:rPr>
              <a:t>T</a:t>
            </a:r>
            <a:r>
              <a:rPr sz="2400" b="1" dirty="0">
                <a:solidFill>
                  <a:srgbClr val="C00000"/>
                </a:solidFill>
                <a:latin typeface="MyriadPro-SemiExt"/>
                <a:cs typeface="MyriadPro-SemiExt"/>
              </a:rPr>
              <a:t>O</a:t>
            </a:r>
            <a:r>
              <a:rPr sz="2400" b="1" spc="-5" dirty="0">
                <a:solidFill>
                  <a:srgbClr val="C00000"/>
                </a:solidFill>
                <a:latin typeface="MyriadPro-SemiExt"/>
                <a:cs typeface="MyriadPro-SemiExt"/>
              </a:rPr>
              <a:t>R</a:t>
            </a:r>
            <a:r>
              <a:rPr sz="2400" b="1" spc="-10" dirty="0">
                <a:solidFill>
                  <a:srgbClr val="C00000"/>
                </a:solidFill>
                <a:latin typeface="MyriadPro-SemiExt"/>
                <a:cs typeface="MyriadPro-SemiExt"/>
              </a:rPr>
              <a:t>I</a:t>
            </a:r>
            <a:r>
              <a:rPr sz="2400" b="1" spc="-5" dirty="0">
                <a:solidFill>
                  <a:srgbClr val="C00000"/>
                </a:solidFill>
                <a:latin typeface="MyriadPro-SemiExt"/>
                <a:cs typeface="MyriadPro-SemiExt"/>
              </a:rPr>
              <a:t>N</a:t>
            </a:r>
            <a:r>
              <a:rPr sz="2400" b="1" dirty="0">
                <a:solidFill>
                  <a:srgbClr val="C00000"/>
                </a:solidFill>
                <a:latin typeface="MyriadPro-SemiExt"/>
                <a:cs typeface="MyriadPro-SemiExt"/>
              </a:rPr>
              <a:t>G	</a:t>
            </a:r>
            <a:r>
              <a:rPr sz="2400" b="1" spc="-10" dirty="0">
                <a:solidFill>
                  <a:srgbClr val="C00000"/>
                </a:solidFill>
                <a:latin typeface="MyriadPro-SemiExt"/>
                <a:cs typeface="MyriadPro-SemiExt"/>
              </a:rPr>
              <a:t>I</a:t>
            </a:r>
            <a:r>
              <a:rPr sz="2400" b="1" spc="-5" dirty="0">
                <a:solidFill>
                  <a:srgbClr val="C00000"/>
                </a:solidFill>
                <a:latin typeface="MyriadPro-SemiExt"/>
                <a:cs typeface="MyriadPro-SemiExt"/>
              </a:rPr>
              <a:t>N</a:t>
            </a:r>
            <a:r>
              <a:rPr sz="2400" b="1" spc="-10" dirty="0">
                <a:solidFill>
                  <a:srgbClr val="C00000"/>
                </a:solidFill>
                <a:latin typeface="MyriadPro-SemiExt"/>
                <a:cs typeface="MyriadPro-SemiExt"/>
              </a:rPr>
              <a:t>T</a:t>
            </a:r>
            <a:r>
              <a:rPr sz="2400" b="1" spc="15" dirty="0">
                <a:solidFill>
                  <a:srgbClr val="C00000"/>
                </a:solidFill>
                <a:latin typeface="MyriadPro-SemiExt"/>
                <a:cs typeface="MyriadPro-SemiExt"/>
              </a:rPr>
              <a:t>I</a:t>
            </a:r>
            <a:r>
              <a:rPr sz="2400" b="1" spc="-5" dirty="0">
                <a:solidFill>
                  <a:srgbClr val="C00000"/>
                </a:solidFill>
                <a:latin typeface="MyriadPro-SemiExt"/>
                <a:cs typeface="MyriadPro-SemiExt"/>
              </a:rPr>
              <a:t>MA</a:t>
            </a:r>
            <a:r>
              <a:rPr sz="2400" b="1" dirty="0">
                <a:solidFill>
                  <a:srgbClr val="C00000"/>
                </a:solidFill>
                <a:latin typeface="MyriadPro-SemiExt"/>
                <a:cs typeface="MyriadPro-SemiExt"/>
              </a:rPr>
              <a:t>CY</a:t>
            </a:r>
            <a:endParaRPr sz="2400">
              <a:latin typeface="MyriadPro-SemiExt"/>
              <a:cs typeface="MyriadPro-SemiEx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TotalTime>
  <Words>3885</Words>
  <Application>Microsoft Office PowerPoint</Application>
  <PresentationFormat>Custom</PresentationFormat>
  <Paragraphs>195</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Museo-300</vt:lpstr>
      <vt:lpstr>Myriad Pro</vt:lpstr>
      <vt:lpstr>MyriadPro-Semibold</vt:lpstr>
      <vt:lpstr>MyriadPro-SemiExt</vt:lpstr>
      <vt:lpstr>Office Theme</vt:lpstr>
      <vt:lpstr>PowerPoint Presentation</vt:lpstr>
      <vt:lpstr>WELCOME</vt:lpstr>
      <vt:lpstr>PowerPoint Presentation</vt:lpstr>
      <vt:lpstr>SPIRITUAL STRENGTH</vt:lpstr>
      <vt:lpstr>PowerPoint Presentation</vt:lpstr>
      <vt:lpstr>PROVIDING A LIFE LINE</vt:lpstr>
      <vt:lpstr>PowerPoint Presentation</vt:lpstr>
      <vt:lpstr>THE CPR OF PEACE</vt:lpstr>
      <vt:lpstr>PowerPoint Presentation</vt:lpstr>
      <vt:lpstr>RESTORING INTIMACY</vt:lpstr>
      <vt:lpstr>PowerPoint Presentation</vt:lpstr>
      <vt:lpstr>ANTIBODIES for NEW LIFE</vt:lpstr>
      <vt:lpstr>PowerPoint Presentation</vt:lpstr>
      <vt:lpstr>GREATER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Field Hospital f Set 1.docx</dc:title>
  <dc:creator>User</dc:creator>
  <cp:lastModifiedBy>Judy  Bowe</cp:lastModifiedBy>
  <cp:revision>11</cp:revision>
  <dcterms:created xsi:type="dcterms:W3CDTF">2020-06-25T01:20:03Z</dcterms:created>
  <dcterms:modified xsi:type="dcterms:W3CDTF">2022-03-07T10:50:17Z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2020-05-15T00:00:00Z</vt:filetime>
  </property>
  <property fmtid="{D5CDD505-2E9C-101B-9397-08002B2CF9AE}" pid="3" name="Creator">
    <vt:lpwstr>Word</vt:lpwstr>
  </property>
  <property fmtid="{D5CDD505-2E9C-101B-9397-08002B2CF9AE}" pid="4" name="LastSaved">
    <vt:filetime>2020-06-25T00:00:00Z</vt:filetime>
  </property>
</Properties>
</file>